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87"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9" r:id="rId31"/>
    <p:sldId id="288" r:id="rId32"/>
    <p:sldId id="290" r:id="rId33"/>
    <p:sldId id="284" r:id="rId34"/>
    <p:sldId id="285" r:id="rId35"/>
    <p:sldId id="286" r:id="rId36"/>
  </p:sldIdLst>
  <p:sldSz cx="9144000" cy="5143500" type="screen16x9"/>
  <p:notesSz cx="6858000" cy="9144000"/>
  <p:embeddedFontLst>
    <p:embeddedFont>
      <p:font typeface="Constantia" panose="02030602050306030303" pitchFamily="18" charset="0"/>
      <p:regular r:id="rId38"/>
      <p:bold r:id="rId39"/>
      <p:italic r:id="rId40"/>
      <p:boldItalic r:id="rId41"/>
    </p:embeddedFont>
    <p:embeddedFont>
      <p:font typeface="Roboto" panose="020B0604020202020204" charset="0"/>
      <p:regular r:id="rId42"/>
      <p:bold r:id="rId43"/>
      <p:italic r:id="rId44"/>
      <p:boldItalic r:id="rId45"/>
    </p:embeddedFont>
    <p:embeddedFont>
      <p:font typeface="Wingdings 2" panose="05020102010507070707" pitchFamily="18" charset="2"/>
      <p:regular r:id="rId46"/>
    </p:embeddedFont>
    <p:embeddedFont>
      <p:font typeface="Calibri"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458" autoAdjust="0"/>
  </p:normalViewPr>
  <p:slideViewPr>
    <p:cSldViewPr snapToGrid="0">
      <p:cViewPr varScale="1">
        <p:scale>
          <a:sx n="115" d="100"/>
          <a:sy n="115" d="100"/>
        </p:scale>
        <p:origin x="-64" y="-1236"/>
      </p:cViewPr>
      <p:guideLst>
        <p:guide orient="horz" pos="1620"/>
        <p:guide pos="2880"/>
      </p:guideLst>
    </p:cSldViewPr>
  </p:slideViewPr>
  <p:notesTextViewPr>
    <p:cViewPr>
      <p:scale>
        <a:sx n="1" d="1"/>
        <a:sy n="1" d="1"/>
      </p:scale>
      <p:origin x="0" y="0"/>
    </p:cViewPr>
  </p:notesTextViewPr>
  <p:notesViewPr>
    <p:cSldViewPr snapToGrid="0">
      <p:cViewPr varScale="1">
        <p:scale>
          <a:sx n="127" d="100"/>
          <a:sy n="127" d="100"/>
        </p:scale>
        <p:origin x="-13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20525370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ebeye.ophth.uiowa.edu/eyeforum/atlas/pages/punctate-epithelial-erosions/index.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researchgate.net/figure/Normal-and-Parkinson-patients-RNFL-thicknesses-in-all-quadrantsP-005_fig1_5882957"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ncbi.nlm.nih.gov/pubmed/?term=Retinal+Microvascular+Impairment+in+the+Early+Stages+of+Parkinson's+Diseas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verywellhealth.com/anatomy-of-the-eye-4020421"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health.com/condition/eye-health"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ommons.wikimedia.org/wiki/File:Human_visual_pathway.sv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a6b714d9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a6b714d9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a6b714d9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a6b714d9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52d8eff6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52d8eff6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52d8eff6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52d8eff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52d8eff6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52d8eff6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52d8eff67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52d8eff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Picture Source: </a:t>
            </a:r>
            <a:r>
              <a:rPr lang="en" u="sng">
                <a:solidFill>
                  <a:schemeClr val="hlink"/>
                </a:solidFill>
                <a:hlinkClick r:id="rId3"/>
              </a:rPr>
              <a:t>http://webeye.ophth.uiowa.edu/eyeforum/atlas/pages/punctate-epithelial-erosions/index.htm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52d8eff67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52d8eff6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https://www.researchgate.net/figure/Normal-and-Parkinson-patients-RNFL-thicknesses-in-all-quadrantsP-005_fig1_5882957</a:t>
            </a:r>
            <a:endParaRPr/>
          </a:p>
          <a:p>
            <a:pPr marL="0" lvl="0" indent="0" algn="l" rtl="0">
              <a:spcBef>
                <a:spcPts val="0"/>
              </a:spcBef>
              <a:spcAft>
                <a:spcPts val="0"/>
              </a:spcAft>
              <a:buNone/>
            </a:pPr>
            <a:r>
              <a:rPr lang="en"/>
              <a:t>OCT-A: </a:t>
            </a:r>
            <a:r>
              <a:rPr lang="en" u="sng">
                <a:solidFill>
                  <a:schemeClr val="hlink"/>
                </a:solidFill>
                <a:hlinkClick r:id="rId4"/>
              </a:rPr>
              <a:t>https://www.ncbi.nlm.nih.gov/pubmed/?term=Retinal+Microvascular+Impairment+in+the+Early+Stages+of+Parkinson%27s+Disease.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d8eff67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d8eff6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52d8eff67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52d8eff67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52d8eff67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52d8eff6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52d8eff6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52d8eff6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(top): </a:t>
            </a:r>
            <a:r>
              <a:rPr lang="en" u="sng">
                <a:solidFill>
                  <a:schemeClr val="hlink"/>
                </a:solidFill>
                <a:hlinkClick r:id="rId3"/>
              </a:rPr>
              <a:t>https://www.verywellhealth.com/anatomy-of-the-eye-4020421</a:t>
            </a:r>
            <a:endParaRPr/>
          </a:p>
          <a:p>
            <a:pPr marL="0" lvl="0" indent="0" algn="l" rtl="0">
              <a:spcBef>
                <a:spcPts val="0"/>
              </a:spcBef>
              <a:spcAft>
                <a:spcPts val="0"/>
              </a:spcAft>
              <a:buNone/>
            </a:pPr>
            <a:r>
              <a:rPr lang="en"/>
              <a:t>Image source (bottom): </a:t>
            </a:r>
            <a:r>
              <a:rPr lang="en" u="sng">
                <a:solidFill>
                  <a:schemeClr val="hlink"/>
                </a:solidFill>
                <a:hlinkClick r:id="rId4"/>
              </a:rPr>
              <a:t>https://www.health.com/condition/eye-health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52d8eff67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52d8eff6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90000"/>
              </a:lnSpc>
              <a:spcBef>
                <a:spcPts val="1000"/>
              </a:spcBef>
              <a:spcAft>
                <a:spcPts val="0"/>
              </a:spcAft>
              <a:buClr>
                <a:schemeClr val="dk1"/>
              </a:buClr>
              <a:buSzPts val="1100"/>
              <a:buFont typeface="Calibri"/>
              <a:buChar char="●"/>
            </a:pPr>
            <a:r>
              <a:rPr lang="en">
                <a:solidFill>
                  <a:schemeClr val="dk1"/>
                </a:solidFill>
                <a:latin typeface="Calibri"/>
                <a:ea typeface="Calibri"/>
                <a:cs typeface="Calibri"/>
                <a:sym typeface="Calibri"/>
              </a:rPr>
              <a:t>increased latency when initializing voluntary eye movements, show decreased eye movement velocity, fail to fixate on a target or move in the wrong direction entirely and also fail to follow a moving target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52d8eff67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52d8eff67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OCT-angio: </a:t>
            </a:r>
            <a:r>
              <a:rPr lang="en">
                <a:solidFill>
                  <a:schemeClr val="dk1"/>
                </a:solidFill>
                <a:latin typeface="Calibri"/>
                <a:ea typeface="Calibri"/>
                <a:cs typeface="Calibri"/>
                <a:sym typeface="Calibri"/>
              </a:rPr>
              <a:t>vascular problems in AD include impaired Aβ clearance, reduced blood vessel density, smaller vessel diameter (vasoconstriction) and reduced blood flow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5a6b714d9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5a6b714d9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59d4e51f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59d4e51f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Pathway:</a:t>
            </a:r>
            <a:endParaRPr sz="1800">
              <a:solidFill>
                <a:schemeClr val="dk2"/>
              </a:solidFill>
            </a:endParaRPr>
          </a:p>
          <a:p>
            <a:pPr marL="914400" lvl="1" indent="-317500" algn="l" rtl="0">
              <a:lnSpc>
                <a:spcPct val="115000"/>
              </a:lnSpc>
              <a:spcBef>
                <a:spcPts val="0"/>
              </a:spcBef>
              <a:spcAft>
                <a:spcPts val="0"/>
              </a:spcAft>
              <a:buClr>
                <a:schemeClr val="dk2"/>
              </a:buClr>
              <a:buSzPts val="1400"/>
              <a:buChar char="○"/>
            </a:pPr>
            <a:r>
              <a:rPr lang="en" sz="1400">
                <a:solidFill>
                  <a:schemeClr val="dk2"/>
                </a:solidFill>
              </a:rPr>
              <a:t>Impaired insulin signaling, inflammation, AGE products, oxidative stress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52d8eff6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52d8eff6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52d8eff6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52d8eff6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52d8eff67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52d8eff67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52d8eff6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52d8eff6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552d8eff67_1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552d8eff67_1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Patient TK seen by G. Charles Johnson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6847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55a57d27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55a57d27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a:t>
            </a:r>
            <a:r>
              <a:rPr lang="en" u="sng">
                <a:solidFill>
                  <a:schemeClr val="hlink"/>
                </a:solidFill>
                <a:hlinkClick r:id="rId3"/>
              </a:rPr>
              <a:t>https://commons.wikimedia.org/wiki/File:Human_visual_pathway.svg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5a010a258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5a010a258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69a0ec56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569a0ec56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52d8eff6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52d8eff6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aa58c32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aa58c32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52d8eff6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52d8eff6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E414F"/>
                </a:solidFill>
                <a:highlight>
                  <a:srgbClr val="FFFFFF"/>
                </a:highlight>
                <a:latin typeface="Roboto"/>
                <a:ea typeface="Roboto"/>
                <a:cs typeface="Roboto"/>
                <a:sym typeface="Roboto"/>
              </a:rPr>
              <a:t>Image source: Gabilondo, Iñigo et al. “Trans-synaptic axonal degeneration in the visual pathway in multiple sclerosis.” </a:t>
            </a:r>
            <a:r>
              <a:rPr lang="en" sz="1050" i="1">
                <a:solidFill>
                  <a:srgbClr val="2E414F"/>
                </a:solidFill>
                <a:highlight>
                  <a:srgbClr val="FFFFFF"/>
                </a:highlight>
                <a:latin typeface="Roboto"/>
                <a:ea typeface="Roboto"/>
                <a:cs typeface="Roboto"/>
                <a:sym typeface="Roboto"/>
              </a:rPr>
              <a:t>Annals of neurology</a:t>
            </a:r>
            <a:r>
              <a:rPr lang="en" sz="1050">
                <a:solidFill>
                  <a:srgbClr val="2E414F"/>
                </a:solidFill>
                <a:highlight>
                  <a:srgbClr val="FFFFFF"/>
                </a:highlight>
                <a:latin typeface="Roboto"/>
                <a:ea typeface="Roboto"/>
                <a:cs typeface="Roboto"/>
                <a:sym typeface="Roboto"/>
              </a:rPr>
              <a:t> 75 1 (2014): 98-107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6575210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6575210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Mohandass G, Natarajan R. A, Sendilvelan S. Retinal Layer Segmentation in Pathological SD-OCT Images Using Boisterous Obscure Ratio Approach and its Limitation. Biomed Pharmacol J 2017;10(3).</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aa58c320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aa58c320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65752100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65752100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a6bac9c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a6bac9c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Subtitle 8"/>
          <p:cNvSpPr>
            <a:spLocks noGrp="1"/>
          </p:cNvSpPr>
          <p:nvPr>
            <p:ph type="subTitle" idx="1"/>
          </p:nvPr>
        </p:nvSpPr>
        <p:spPr>
          <a:xfrm>
            <a:off x="457200" y="2774853"/>
            <a:ext cx="8305800" cy="85725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Title 27"/>
          <p:cNvSpPr>
            <a:spLocks noGrp="1"/>
          </p:cNvSpPr>
          <p:nvPr>
            <p:ph type="ctrTitle"/>
          </p:nvPr>
        </p:nvSpPr>
        <p:spPr>
          <a:xfrm>
            <a:off x="457200" y="1075299"/>
            <a:ext cx="8305800" cy="14859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n-US" smtClean="0"/>
              <a:t>Click to edit Master title style</a:t>
            </a:r>
            <a:endParaRPr kumimoji="0" lang="en-US"/>
          </a:p>
        </p:txBody>
      </p:sp>
      <p:cxnSp>
        <p:nvCxnSpPr>
          <p:cNvPr id="8" name="Straight Connector 7"/>
          <p:cNvCxnSpPr/>
          <p:nvPr/>
        </p:nvCxnSpPr>
        <p:spPr>
          <a:xfrm>
            <a:off x="1463626"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708574" y="2662595"/>
            <a:ext cx="2971800" cy="1191"/>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540348" y="2644727"/>
            <a:ext cx="45720" cy="3429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Date Placeholder 14"/>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dirty="0">
              <a:solidFill>
                <a:srgbClr val="FFFFFF"/>
              </a:solidFill>
            </a:endParaRPr>
          </a:p>
        </p:txBody>
      </p:sp>
      <p:sp>
        <p:nvSpPr>
          <p:cNvPr id="16" name="Slide Number Placeholder 15"/>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7" name="Footer Placeholder 16"/>
          <p:cNvSpPr>
            <a:spLocks noGrp="1"/>
          </p:cNvSpPr>
          <p:nvPr>
            <p:ph type="ftr" sz="quarter" idx="12"/>
          </p:nvPr>
        </p:nvSpPr>
        <p:spPr/>
        <p:txBody>
          <a:bodyPr/>
          <a:lstStyle/>
          <a:p>
            <a:endParaRPr kumimoji="0" lang="en-US">
              <a:solidFill>
                <a:schemeClr val="accent1">
                  <a:tint val="20000"/>
                </a:schemeClr>
              </a:solidFill>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1143000"/>
            <a:ext cx="8229600"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4" name="Date Placeholder 13"/>
          <p:cNvSpPr>
            <a:spLocks noGrp="1"/>
          </p:cNvSpPr>
          <p:nvPr>
            <p:ph type="dt" sz="half" idx="14"/>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15" name="Slide Number Placeholder 14"/>
          <p:cNvSpPr>
            <a:spLocks noGrp="1"/>
          </p:cNvSpPr>
          <p:nvPr>
            <p:ph type="sldNum" sz="quarter" idx="15"/>
          </p:nvPr>
        </p:nvSpPr>
        <p:spPr/>
        <p:txBody>
          <a:bodyPr/>
          <a:lstStyle>
            <a:lvl1pPr algn="ctr">
              <a:defRPr/>
            </a:lvl1pPr>
          </a:lstStyle>
          <a:p>
            <a:pPr marL="0" lvl="0" indent="0" algn="r" rtl="0">
              <a:spcBef>
                <a:spcPts val="0"/>
              </a:spcBef>
              <a:spcAft>
                <a:spcPts val="0"/>
              </a:spcAft>
              <a:buNone/>
            </a:pPr>
            <a:fld id="{00000000-1234-1234-1234-123412341234}" type="slidenum">
              <a:rPr lang="en" smtClean="0"/>
              <a:t>‹#›</a:t>
            </a:fld>
            <a:endParaRPr lang="en"/>
          </a:p>
        </p:txBody>
      </p:sp>
      <p:sp>
        <p:nvSpPr>
          <p:cNvPr id="16" name="Footer Placeholder 15"/>
          <p:cNvSpPr>
            <a:spLocks noGrp="1"/>
          </p:cNvSpPr>
          <p:nvPr>
            <p:ph type="ftr" sz="quarter" idx="16"/>
          </p:nvPr>
        </p:nvSpPr>
        <p:spPr/>
        <p:txBody>
          <a:bodyPr/>
          <a:lstStyle/>
          <a:p>
            <a:endParaRPr kumimoji="0" lang="en-US"/>
          </a:p>
        </p:txBody>
      </p:sp>
      <p:sp>
        <p:nvSpPr>
          <p:cNvPr id="17" name="Title 16"/>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 name="Title 1"/>
          <p:cNvSpPr>
            <a:spLocks noGrp="1"/>
          </p:cNvSpPr>
          <p:nvPr>
            <p:ph type="title"/>
          </p:nvPr>
        </p:nvSpPr>
        <p:spPr>
          <a:xfrm>
            <a:off x="685800" y="2628900"/>
            <a:ext cx="7924800" cy="10287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3719148"/>
            <a:ext cx="7924800" cy="738552"/>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cxnSp>
        <p:nvCxnSpPr>
          <p:cNvPr id="7" name="Straight Connector 6"/>
          <p:cNvCxnSpPr/>
          <p:nvPr/>
        </p:nvCxnSpPr>
        <p:spPr>
          <a:xfrm>
            <a:off x="685800" y="3687744"/>
            <a:ext cx="7924800" cy="3226"/>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11" name="Content Placeholder 10"/>
          <p:cNvSpPr>
            <a:spLocks noGrp="1"/>
          </p:cNvSpPr>
          <p:nvPr>
            <p:ph sz="half" idx="1"/>
          </p:nvPr>
        </p:nvSpPr>
        <p:spPr>
          <a:xfrm>
            <a:off x="457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2"/>
          </p:nvPr>
        </p:nvSpPr>
        <p:spPr>
          <a:xfrm>
            <a:off x="4648200" y="1143000"/>
            <a:ext cx="4059936" cy="3429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8" name="Footer Placeholder 7"/>
          <p:cNvSpPr>
            <a:spLocks noGrp="1"/>
          </p:cNvSpPr>
          <p:nvPr>
            <p:ph type="ftr" sz="quarter" idx="11"/>
          </p:nvPr>
        </p:nvSpPr>
        <p:spPr/>
        <p:txBody>
          <a:bodyPr/>
          <a:lstStyle/>
          <a:p>
            <a:endParaRPr kumimoji="0" lang="en-US"/>
          </a:p>
        </p:txBody>
      </p:sp>
      <p:sp>
        <p:nvSpPr>
          <p:cNvPr id="7" name="Date Placeholder 6"/>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3" name="Text Placeholder 2"/>
          <p:cNvSpPr>
            <a:spLocks noGrp="1"/>
          </p:cNvSpPr>
          <p:nvPr>
            <p:ph type="body" idx="1"/>
          </p:nvPr>
        </p:nvSpPr>
        <p:spPr>
          <a:xfrm>
            <a:off x="457200" y="1049695"/>
            <a:ext cx="4040188" cy="5715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32" name="Content Placeholder 31"/>
          <p:cNvSpPr>
            <a:spLocks noGrp="1"/>
          </p:cNvSpPr>
          <p:nvPr>
            <p:ph sz="half" idx="2"/>
          </p:nvPr>
        </p:nvSpPr>
        <p:spPr>
          <a:xfrm>
            <a:off x="457200"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4" name="Content Placeholder 33"/>
          <p:cNvSpPr>
            <a:spLocks noGrp="1"/>
          </p:cNvSpPr>
          <p:nvPr>
            <p:ph sz="quarter" idx="4"/>
          </p:nvPr>
        </p:nvSpPr>
        <p:spPr>
          <a:xfrm>
            <a:off x="4649788" y="1651422"/>
            <a:ext cx="4038600" cy="293522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 name="Title 1"/>
          <p:cNvSpPr>
            <a:spLocks noGrp="1"/>
          </p:cNvSpPr>
          <p:nvPr>
            <p:ph type="title"/>
          </p:nvPr>
        </p:nvSpPr>
        <p:spPr>
          <a:xfrm>
            <a:off x="457200" y="116586"/>
            <a:ext cx="8229600" cy="857250"/>
          </a:xfrm>
        </p:spPr>
        <p:txBody>
          <a:bodyPr anchor="b" anchorCtr="0"/>
          <a:lstStyle>
            <a:lvl1pPr>
              <a:defRPr/>
            </a:lvl1pPr>
          </a:lstStyle>
          <a:p>
            <a:r>
              <a:rPr kumimoji="0" lang="en-US" smtClean="0"/>
              <a:t>Click to edit Master title style</a:t>
            </a:r>
            <a:endParaRPr kumimoji="0" lang="en-US"/>
          </a:p>
        </p:txBody>
      </p:sp>
      <p:sp>
        <p:nvSpPr>
          <p:cNvPr id="12" name="Text Placeholder 11"/>
          <p:cNvSpPr>
            <a:spLocks noGrp="1"/>
          </p:cNvSpPr>
          <p:nvPr>
            <p:ph type="body" idx="3"/>
          </p:nvPr>
        </p:nvSpPr>
        <p:spPr>
          <a:xfrm>
            <a:off x="4648200" y="1049695"/>
            <a:ext cx="4040188" cy="5715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cxnSp>
        <p:nvCxnSpPr>
          <p:cNvPr id="10" name="Straight Connector 9"/>
          <p:cNvCxnSpPr/>
          <p:nvPr/>
        </p:nvCxnSpPr>
        <p:spPr>
          <a:xfrm>
            <a:off x="562945"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754880" y="1635164"/>
            <a:ext cx="3749040" cy="1191"/>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2" name="Title 1"/>
          <p:cNvSpPr>
            <a:spLocks noGrp="1"/>
          </p:cNvSpPr>
          <p:nvPr>
            <p:ph type="title"/>
          </p:nvPr>
        </p:nvSpPr>
        <p:spPr/>
        <p:txBody>
          <a:bodyPr/>
          <a:lstStyle/>
          <a:p>
            <a:r>
              <a:rPr kumimoji="0" lang="en-US" smtClean="0"/>
              <a:t>Click to edit Master title style</a:t>
            </a:r>
            <a:endParaRPr kumimoji="0"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9" name="Content Placeholder 28"/>
          <p:cNvSpPr>
            <a:spLocks noGrp="1"/>
          </p:cNvSpPr>
          <p:nvPr>
            <p:ph sz="quarter" idx="1"/>
          </p:nvPr>
        </p:nvSpPr>
        <p:spPr>
          <a:xfrm>
            <a:off x="457200" y="342900"/>
            <a:ext cx="6248400" cy="428625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3" name="Text Placeholder 2"/>
          <p:cNvSpPr>
            <a:spLocks noGrp="1"/>
          </p:cNvSpPr>
          <p:nvPr>
            <p:ph type="body" idx="2"/>
          </p:nvPr>
        </p:nvSpPr>
        <p:spPr>
          <a:xfrm>
            <a:off x="6781800" y="1200150"/>
            <a:ext cx="1984248" cy="280035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31" name="Title 30"/>
          <p:cNvSpPr>
            <a:spLocks noGrp="1"/>
          </p:cNvSpPr>
          <p:nvPr>
            <p:ph type="title"/>
          </p:nvPr>
        </p:nvSpPr>
        <p:spPr>
          <a:xfrm>
            <a:off x="6781800" y="342900"/>
            <a:ext cx="19812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8" name="Date Placeholder 7"/>
          <p:cNvSpPr>
            <a:spLocks noGrp="1"/>
          </p:cNvSpPr>
          <p:nvPr>
            <p:ph type="dt" sz="half" idx="14"/>
          </p:nvPr>
        </p:nvSpPr>
        <p:spPr/>
        <p:txBody>
          <a:bodyPr/>
          <a:lstStyle/>
          <a:p>
            <a:pPr eaLnBrk="1" latinLnBrk="0" hangingPunct="1"/>
            <a:fld id="{544213AF-26F6-41FA-8D85-E2C5388D6E58}" type="datetimeFigureOut">
              <a:rPr lang="en-US" smtClean="0"/>
              <a:pPr eaLnBrk="1" latinLnBrk="0" hangingPunct="1"/>
              <a:t>5/29/2019</a:t>
            </a:fld>
            <a:endParaRPr lang="en-US"/>
          </a:p>
        </p:txBody>
      </p:sp>
      <p:sp>
        <p:nvSpPr>
          <p:cNvPr id="9" name="Slide Number Placeholder 8"/>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Footer Placeholder 9"/>
          <p:cNvSpPr>
            <a:spLocks noGrp="1"/>
          </p:cNvSpPr>
          <p:nvPr>
            <p:ph type="ftr" sz="quarter" idx="16"/>
          </p:nvPr>
        </p:nvSpPr>
        <p:spPr/>
        <p:txBody>
          <a:bodyPr/>
          <a:lstStyle/>
          <a:p>
            <a:endParaRPr kumimoji="0"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9400" y="342900"/>
            <a:ext cx="2057400" cy="8001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342900"/>
            <a:ext cx="6019800" cy="417195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n-US" smtClean="0"/>
              <a:t>Click icon to add picture</a:t>
            </a:r>
            <a:endParaRPr kumimoji="0" lang="en-US"/>
          </a:p>
        </p:txBody>
      </p:sp>
      <p:sp>
        <p:nvSpPr>
          <p:cNvPr id="4" name="Text Placeholder 3"/>
          <p:cNvSpPr>
            <a:spLocks noGrp="1"/>
          </p:cNvSpPr>
          <p:nvPr>
            <p:ph type="body" sz="half" idx="2"/>
          </p:nvPr>
        </p:nvSpPr>
        <p:spPr>
          <a:xfrm>
            <a:off x="6629400" y="1200150"/>
            <a:ext cx="2057400" cy="33147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p:txBody>
          <a:bodyPr/>
          <a:lstStyle/>
          <a:p>
            <a:pPr eaLnBrk="1" latinLnBrk="0" hangingPunct="1"/>
            <a:fld id="{544213AF-26F6-41FA-8D85-E2C5388D6E58}" type="datetimeFigureOut">
              <a:rPr lang="en-US" smtClean="0"/>
              <a:pPr eaLnBrk="1" latinLnBrk="0" hangingPunct="1"/>
              <a:t>5/29/2019</a:t>
            </a:fld>
            <a:endParaRPr lang="en-US">
              <a:solidFill>
                <a:schemeClr val="tx1"/>
              </a:solidFill>
            </a:endParaRPr>
          </a:p>
        </p:txBody>
      </p:sp>
      <p:sp>
        <p:nvSpPr>
          <p:cNvPr id="9" name="Slide Number Placeholder 8"/>
          <p:cNvSpPr>
            <a:spLocks noGrp="1"/>
          </p:cNvSpPr>
          <p:nvPr>
            <p:ph type="sldNum" sz="quarter" idx="11"/>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0" name="Footer Placeholder 9"/>
          <p:cNvSpPr>
            <a:spLocks noGrp="1"/>
          </p:cNvSpPr>
          <p:nvPr>
            <p:ph type="ftr" sz="quarter" idx="12"/>
          </p:nvPr>
        </p:nvSpPr>
        <p:spPr/>
        <p:txBody>
          <a:bodyPr/>
          <a:lstStyle/>
          <a:p>
            <a:endParaRPr kumimoji="0" lang="en-US">
              <a:solidFill>
                <a:schemeClr val="tx1"/>
              </a:solidFill>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Text Placeholder 8"/>
          <p:cNvSpPr>
            <a:spLocks noGrp="1"/>
          </p:cNvSpPr>
          <p:nvPr>
            <p:ph type="body" idx="1"/>
          </p:nvPr>
        </p:nvSpPr>
        <p:spPr>
          <a:xfrm>
            <a:off x="457200" y="1085850"/>
            <a:ext cx="8229600" cy="350877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5791200" y="4652750"/>
            <a:ext cx="2590800" cy="288036"/>
          </a:xfrm>
          <a:prstGeom prst="rect">
            <a:avLst/>
          </a:prstGeom>
        </p:spPr>
        <p:txBody>
          <a:bodyPr vert="horz" anchor="ctr" anchorCtr="0"/>
          <a:lstStyle>
            <a:lvl1pPr algn="l" eaLnBrk="1" latinLnBrk="0" hangingPunct="1">
              <a:defRPr kumimoji="0" sz="1200">
                <a:solidFill>
                  <a:schemeClr val="tx2"/>
                </a:solidFill>
              </a:defRPr>
            </a:lvl1pPr>
          </a:lstStyle>
          <a:p>
            <a:pPr eaLnBrk="1" latinLnBrk="0" hangingPunct="1"/>
            <a:fld id="{544213AF-26F6-41FA-8D85-E2C5388D6E58}" type="datetimeFigureOut">
              <a:rPr lang="en-US" smtClean="0"/>
              <a:pPr eaLnBrk="1" latinLnBrk="0" hangingPunct="1"/>
              <a:t>5/29/2019</a:t>
            </a:fld>
            <a:endParaRPr lang="en-US" sz="1000" dirty="0">
              <a:solidFill>
                <a:schemeClr val="tx1"/>
              </a:solidFill>
            </a:endParaRPr>
          </a:p>
        </p:txBody>
      </p:sp>
      <p:sp>
        <p:nvSpPr>
          <p:cNvPr id="10" name="Footer Placeholder 9"/>
          <p:cNvSpPr>
            <a:spLocks noGrp="1"/>
          </p:cNvSpPr>
          <p:nvPr>
            <p:ph type="ftr" sz="quarter" idx="3"/>
          </p:nvPr>
        </p:nvSpPr>
        <p:spPr>
          <a:xfrm>
            <a:off x="2133600" y="4652750"/>
            <a:ext cx="3581400" cy="288036"/>
          </a:xfrm>
          <a:prstGeom prst="rect">
            <a:avLst/>
          </a:prstGeom>
        </p:spPr>
        <p:txBody>
          <a:bodyPr vert="horz" anchor="ctr" anchorCtr="0"/>
          <a:lstStyle>
            <a:lvl1pPr algn="r" eaLnBrk="1" latinLnBrk="0" hangingPunct="1">
              <a:defRPr kumimoji="0" sz="1200">
                <a:solidFill>
                  <a:schemeClr val="tx2"/>
                </a:solidFill>
              </a:defRPr>
            </a:lvl1pPr>
          </a:lstStyle>
          <a:p>
            <a:pPr algn="r" eaLnBrk="1" latinLnBrk="0" hangingPunct="1"/>
            <a:endParaRPr kumimoji="0" lang="en-US" sz="1000" dirty="0">
              <a:solidFill>
                <a:schemeClr val="tx1"/>
              </a:solidFill>
            </a:endParaRPr>
          </a:p>
        </p:txBody>
      </p:sp>
      <p:sp>
        <p:nvSpPr>
          <p:cNvPr id="22" name="Slide Number Placeholder 21"/>
          <p:cNvSpPr>
            <a:spLocks noGrp="1"/>
          </p:cNvSpPr>
          <p:nvPr>
            <p:ph type="sldNum" sz="quarter" idx="4"/>
          </p:nvPr>
        </p:nvSpPr>
        <p:spPr>
          <a:xfrm>
            <a:off x="8410575" y="4636148"/>
            <a:ext cx="609600" cy="3429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5" name="Title Placeholder 4"/>
          <p:cNvSpPr>
            <a:spLocks noGrp="1"/>
          </p:cNvSpPr>
          <p:nvPr>
            <p:ph type="title"/>
          </p:nvPr>
        </p:nvSpPr>
        <p:spPr>
          <a:xfrm>
            <a:off x="457200" y="114300"/>
            <a:ext cx="8229600" cy="914400"/>
          </a:xfrm>
          <a:prstGeom prst="rect">
            <a:avLst/>
          </a:prstGeom>
          <a:ln w="6350" cap="rnd">
            <a:noFill/>
          </a:ln>
        </p:spPr>
        <p:txBody>
          <a:bodyPr vert="horz" anchor="b" anchorCtr="0">
            <a:normAutofit/>
          </a:bodyPr>
          <a:lstStyle/>
          <a:p>
            <a:r>
              <a:rPr kumimoji="0" lang="en-US" smtClean="0"/>
              <a:t>Click to edit Master title style</a:t>
            </a:r>
            <a:endParaRPr kumimoji="0" lang="en-US"/>
          </a:p>
        </p:txBody>
      </p:sp>
    </p:spTree>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sldNum="0" hdr="0" ftr="0" dt="0"/>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hyperlink" Target="https://www.ncbi.nlm.nih.gov/pubmed/30864103" TargetMode="External"/><Relationship Id="rId3" Type="http://schemas.openxmlformats.org/officeDocument/2006/relationships/hyperlink" Target="https://www.frontiersin.org/articles/10.3389/fnins.2016.00536/full" TargetMode="External"/><Relationship Id="rId7" Type="http://schemas.openxmlformats.org/officeDocument/2006/relationships/hyperlink" Target="https://www.ncbi.nlm.nih.gov/pmc/articles/PMC6024140/"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www.ncbi.nlm.nih.gov/pmc/articles/PMC5981088/" TargetMode="External"/><Relationship Id="rId5" Type="http://schemas.openxmlformats.org/officeDocument/2006/relationships/hyperlink" Target="https://journalretinavitreous.biomedcentral.com/articles/10.1186/s40942-017-0062-2" TargetMode="External"/><Relationship Id="rId4" Type="http://schemas.openxmlformats.org/officeDocument/2006/relationships/hyperlink" Target="https://eandv.biomedcentral.com/articles/10.1186/s40662-018-0104-3" TargetMode="External"/><Relationship Id="rId9" Type="http://schemas.openxmlformats.org/officeDocument/2006/relationships/hyperlink" Target="https://www.ncbi.nlm.nih.gov/pubmed/28210868"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311700" y="2246875"/>
            <a:ext cx="85206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Alexa Moy, OD and Charles Johnson, OD</a:t>
            </a:r>
            <a:endParaRPr/>
          </a:p>
          <a:p>
            <a:pPr marL="0" lvl="0" indent="0" algn="ctr" rtl="0">
              <a:spcBef>
                <a:spcPts val="0"/>
              </a:spcBef>
              <a:spcAft>
                <a:spcPts val="0"/>
              </a:spcAft>
              <a:buNone/>
            </a:pPr>
            <a:r>
              <a:rPr lang="en"/>
              <a:t>Residents Optometry</a:t>
            </a:r>
            <a:endParaRPr/>
          </a:p>
        </p:txBody>
      </p:sp>
      <p:sp>
        <p:nvSpPr>
          <p:cNvPr id="54" name="Google Shape;54;p13"/>
          <p:cNvSpPr txBox="1">
            <a:spLocks noGrp="1"/>
          </p:cNvSpPr>
          <p:nvPr>
            <p:ph type="ctrTitle"/>
          </p:nvPr>
        </p:nvSpPr>
        <p:spPr>
          <a:xfrm>
            <a:off x="311708" y="1942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Neurodegenerative Disease and the Eye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5;p16"/>
          <p:cNvPicPr preferRelativeResize="0"/>
          <p:nvPr/>
        </p:nvPicPr>
        <p:blipFill>
          <a:blip r:embed="rId2">
            <a:alphaModFix/>
          </a:blip>
          <a:stretch>
            <a:fillRect/>
          </a:stretch>
        </p:blipFill>
        <p:spPr>
          <a:xfrm>
            <a:off x="1314900" y="195600"/>
            <a:ext cx="6419226" cy="4799400"/>
          </a:xfrm>
          <a:prstGeom prst="rect">
            <a:avLst/>
          </a:prstGeom>
          <a:noFill/>
          <a:ln>
            <a:noFill/>
          </a:ln>
        </p:spPr>
      </p:pic>
    </p:spTree>
    <p:extLst>
      <p:ext uri="{BB962C8B-B14F-4D97-AF65-F5344CB8AC3E}">
        <p14:creationId xmlns:p14="http://schemas.microsoft.com/office/powerpoint/2010/main" val="418372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7" name="Google Shape;117;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Visual Field</a:t>
            </a:r>
            <a:endParaRPr sz="3600"/>
          </a:p>
        </p:txBody>
      </p:sp>
      <p:sp>
        <p:nvSpPr>
          <p:cNvPr id="114" name="Google Shape;114;p22"/>
          <p:cNvSpPr txBox="1">
            <a:spLocks noGrp="1"/>
          </p:cNvSpPr>
          <p:nvPr>
            <p:ph type="body" idx="1"/>
          </p:nvPr>
        </p:nvSpPr>
        <p:spPr>
          <a:xfrm>
            <a:off x="464100" y="13048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5" name="Google Shape;115;p22"/>
          <p:cNvPicPr preferRelativeResize="0"/>
          <p:nvPr/>
        </p:nvPicPr>
        <p:blipFill>
          <a:blip r:embed="rId3">
            <a:alphaModFix/>
          </a:blip>
          <a:stretch>
            <a:fillRect/>
          </a:stretch>
        </p:blipFill>
        <p:spPr>
          <a:xfrm>
            <a:off x="378600" y="1217309"/>
            <a:ext cx="4277224" cy="3591525"/>
          </a:xfrm>
          <a:prstGeom prst="rect">
            <a:avLst/>
          </a:prstGeom>
          <a:noFill/>
          <a:ln>
            <a:noFill/>
          </a:ln>
        </p:spPr>
      </p:pic>
      <p:pic>
        <p:nvPicPr>
          <p:cNvPr id="116" name="Google Shape;116;p22"/>
          <p:cNvPicPr preferRelativeResize="0"/>
          <p:nvPr/>
        </p:nvPicPr>
        <p:blipFill>
          <a:blip r:embed="rId4">
            <a:alphaModFix/>
          </a:blip>
          <a:stretch>
            <a:fillRect/>
          </a:stretch>
        </p:blipFill>
        <p:spPr>
          <a:xfrm>
            <a:off x="4724400" y="1076265"/>
            <a:ext cx="4277225" cy="38480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4835175" y="9475"/>
            <a:ext cx="4343700" cy="3245650"/>
          </a:xfrm>
          <a:prstGeom prst="rect">
            <a:avLst/>
          </a:prstGeom>
          <a:noFill/>
          <a:ln>
            <a:noFill/>
          </a:ln>
        </p:spPr>
      </p:pic>
      <p:sp>
        <p:nvSpPr>
          <p:cNvPr id="123" name="Google Shape;123;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Ganglion Cell Analysis</a:t>
            </a:r>
            <a:endParaRPr sz="3000"/>
          </a:p>
        </p:txBody>
      </p:sp>
      <p:sp>
        <p:nvSpPr>
          <p:cNvPr id="124" name="Google Shape;124;p23"/>
          <p:cNvSpPr txBox="1">
            <a:spLocks noGrp="1"/>
          </p:cNvSpPr>
          <p:nvPr>
            <p:ph type="body" idx="1"/>
          </p:nvPr>
        </p:nvSpPr>
        <p:spPr>
          <a:xfrm>
            <a:off x="157525" y="1255975"/>
            <a:ext cx="31221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Inner plexiform and ganglion cell layer</a:t>
            </a:r>
            <a:endParaRPr sz="2000" dirty="0">
              <a:solidFill>
                <a:srgbClr val="000000"/>
              </a:solidFill>
            </a:endParaRPr>
          </a:p>
        </p:txBody>
      </p:sp>
      <p:pic>
        <p:nvPicPr>
          <p:cNvPr id="125" name="Google Shape;125;p23"/>
          <p:cNvPicPr preferRelativeResize="0"/>
          <p:nvPr/>
        </p:nvPicPr>
        <p:blipFill>
          <a:blip r:embed="rId4">
            <a:alphaModFix/>
          </a:blip>
          <a:stretch>
            <a:fillRect/>
          </a:stretch>
        </p:blipFill>
        <p:spPr>
          <a:xfrm>
            <a:off x="68300" y="3034825"/>
            <a:ext cx="5972151" cy="2108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Parkinson’s</a:t>
            </a:r>
            <a:endParaRPr sz="4400"/>
          </a:p>
        </p:txBody>
      </p:sp>
      <p:sp>
        <p:nvSpPr>
          <p:cNvPr id="131" name="Google Shape;131;p24"/>
          <p:cNvSpPr txBox="1">
            <a:spLocks noGrp="1"/>
          </p:cNvSpPr>
          <p:nvPr>
            <p:ph type="body" idx="1"/>
          </p:nvPr>
        </p:nvSpPr>
        <p:spPr>
          <a:xfrm>
            <a:off x="311700" y="1152475"/>
            <a:ext cx="5031481"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Neurodegenerative disease characterized by loss of nerve cells in the substantia nigra of the midbrain and accumulation of α-synuclein (Lewy bodies).</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Loss of dopaminergic cells → reduction in production of dopamine and loss of function.</a:t>
            </a:r>
            <a:endParaRPr sz="2000" dirty="0">
              <a:solidFill>
                <a:srgbClr val="000000"/>
              </a:solidFill>
            </a:endParaRPr>
          </a:p>
        </p:txBody>
      </p:sp>
      <p:pic>
        <p:nvPicPr>
          <p:cNvPr id="132" name="Google Shape;132;p24"/>
          <p:cNvPicPr preferRelativeResize="0"/>
          <p:nvPr/>
        </p:nvPicPr>
        <p:blipFill>
          <a:blip r:embed="rId3">
            <a:alphaModFix/>
          </a:blip>
          <a:stretch>
            <a:fillRect/>
          </a:stretch>
        </p:blipFill>
        <p:spPr>
          <a:xfrm>
            <a:off x="4313104" y="271418"/>
            <a:ext cx="4681745" cy="2728583"/>
          </a:xfrm>
          <a:prstGeom prst="rect">
            <a:avLst/>
          </a:prstGeom>
          <a:noFill/>
          <a:ln>
            <a:noFill/>
          </a:ln>
        </p:spPr>
      </p:pic>
      <p:sp>
        <p:nvSpPr>
          <p:cNvPr id="133" name="Google Shape;133;p24"/>
          <p:cNvSpPr/>
          <p:nvPr/>
        </p:nvSpPr>
        <p:spPr>
          <a:xfrm>
            <a:off x="8085538" y="1696249"/>
            <a:ext cx="827107" cy="2481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Parkinson’s Systemic</a:t>
            </a:r>
            <a:endParaRPr sz="4400"/>
          </a:p>
        </p:txBody>
      </p:sp>
      <p:sp>
        <p:nvSpPr>
          <p:cNvPr id="139" name="Google Shape;139;p25"/>
          <p:cNvSpPr txBox="1">
            <a:spLocks noGrp="1"/>
          </p:cNvSpPr>
          <p:nvPr>
            <p:ph type="body" idx="1"/>
          </p:nvPr>
        </p:nvSpPr>
        <p:spPr>
          <a:xfrm>
            <a:off x="311700" y="1152475"/>
            <a:ext cx="6099600" cy="3416400"/>
          </a:xfrm>
          <a:prstGeom prst="rect">
            <a:avLst/>
          </a:prstGeom>
        </p:spPr>
        <p:txBody>
          <a:bodyPr spcFirstLastPara="1" wrap="square" lIns="91425" tIns="91425" rIns="91425" bIns="91425" anchor="t" anchorCtr="0">
            <a:noAutofit/>
          </a:bodyPr>
          <a:lstStyle/>
          <a:p>
            <a:pPr lvl="0" algn="l" rtl="0">
              <a:spcBef>
                <a:spcPts val="0"/>
              </a:spcBef>
              <a:spcAft>
                <a:spcPts val="0"/>
              </a:spcAft>
              <a:buClr>
                <a:srgbClr val="000000"/>
              </a:buClr>
              <a:buSzPts val="1800"/>
              <a:buFont typeface="Arial" panose="020B0604020202020204" pitchFamily="34" charset="0"/>
              <a:buChar char="•"/>
            </a:pPr>
            <a:r>
              <a:rPr lang="en" sz="2000" dirty="0">
                <a:solidFill>
                  <a:srgbClr val="000000"/>
                </a:solidFill>
              </a:rPr>
              <a:t>Changes in motor skills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Muscle rigidity and difficulty initiating voluntary movements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Slow movements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Poor balance and shuffling gait</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Tremors, “Pill rolling” of the hands</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Cognitive impairment in later stages</a:t>
            </a:r>
            <a:endParaRPr sz="2000" dirty="0">
              <a:solidFill>
                <a:srgbClr val="000000"/>
              </a:solidFill>
            </a:endParaRPr>
          </a:p>
        </p:txBody>
      </p:sp>
      <p:pic>
        <p:nvPicPr>
          <p:cNvPr id="140" name="Google Shape;140;p25"/>
          <p:cNvPicPr preferRelativeResize="0"/>
          <p:nvPr/>
        </p:nvPicPr>
        <p:blipFill>
          <a:blip r:embed="rId3">
            <a:alphaModFix/>
          </a:blip>
          <a:stretch>
            <a:fillRect/>
          </a:stretch>
        </p:blipFill>
        <p:spPr>
          <a:xfrm>
            <a:off x="5717754" y="555482"/>
            <a:ext cx="3237421" cy="42935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Parkinson’s: Visual Symptoms</a:t>
            </a:r>
            <a:endParaRPr sz="4400"/>
          </a:p>
        </p:txBody>
      </p:sp>
      <p:sp>
        <p:nvSpPr>
          <p:cNvPr id="146" name="Google Shape;146;p26"/>
          <p:cNvSpPr txBox="1">
            <a:spLocks noGrp="1"/>
          </p:cNvSpPr>
          <p:nvPr>
            <p:ph type="body" idx="1"/>
          </p:nvPr>
        </p:nvSpPr>
        <p:spPr>
          <a:xfrm>
            <a:off x="311700" y="1152475"/>
            <a:ext cx="49629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Altered color vision</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Often reported as reduced vibrancy or more dull appearance</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Reduced contrast sensitivity.</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Reduced visual acuity</a:t>
            </a:r>
            <a:endParaRPr sz="2000" dirty="0">
              <a:solidFill>
                <a:srgbClr val="000000"/>
              </a:solidFill>
            </a:endParaRPr>
          </a:p>
        </p:txBody>
      </p:sp>
      <p:pic>
        <p:nvPicPr>
          <p:cNvPr id="147" name="Google Shape;147;p26"/>
          <p:cNvPicPr preferRelativeResize="0"/>
          <p:nvPr/>
        </p:nvPicPr>
        <p:blipFill>
          <a:blip r:embed="rId3">
            <a:alphaModFix/>
          </a:blip>
          <a:stretch>
            <a:fillRect/>
          </a:stretch>
        </p:blipFill>
        <p:spPr>
          <a:xfrm>
            <a:off x="4880472" y="1958091"/>
            <a:ext cx="4134603" cy="30610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Parkinson’s: Ocular Findings</a:t>
            </a:r>
            <a:endParaRPr sz="4400"/>
          </a:p>
        </p:txBody>
      </p:sp>
      <p:sp>
        <p:nvSpPr>
          <p:cNvPr id="153" name="Google Shape;153;p27"/>
          <p:cNvSpPr txBox="1">
            <a:spLocks noGrp="1"/>
          </p:cNvSpPr>
          <p:nvPr>
            <p:ph type="body" idx="1"/>
          </p:nvPr>
        </p:nvSpPr>
        <p:spPr>
          <a:xfrm>
            <a:off x="311700" y="1152475"/>
            <a:ext cx="5213259"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Difficulty with eye movements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Square wave jerks: back and forth eye movements, difficulty fixating.</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Reduced voluntary saccades</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Decreased blink reflex</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Can lead to severe dryness which can further exacerbate reduced acuity </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Reduced visually evoked potential, which measures electrical signals reaching the occipital lobe.</a:t>
            </a:r>
            <a:endParaRPr sz="2000" dirty="0">
              <a:solidFill>
                <a:srgbClr val="000000"/>
              </a:solidFill>
            </a:endParaRPr>
          </a:p>
        </p:txBody>
      </p:sp>
      <p:pic>
        <p:nvPicPr>
          <p:cNvPr id="154" name="Google Shape;154;p27"/>
          <p:cNvPicPr preferRelativeResize="0"/>
          <p:nvPr/>
        </p:nvPicPr>
        <p:blipFill>
          <a:blip r:embed="rId3">
            <a:alphaModFix/>
          </a:blip>
          <a:stretch>
            <a:fillRect/>
          </a:stretch>
        </p:blipFill>
        <p:spPr>
          <a:xfrm>
            <a:off x="5486126" y="1246325"/>
            <a:ext cx="3505474" cy="28244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8"/>
          <p:cNvPicPr preferRelativeResize="0"/>
          <p:nvPr/>
        </p:nvPicPr>
        <p:blipFill>
          <a:blip r:embed="rId3">
            <a:alphaModFix/>
          </a:blip>
          <a:stretch>
            <a:fillRect/>
          </a:stretch>
        </p:blipFill>
        <p:spPr>
          <a:xfrm>
            <a:off x="5199961" y="2136929"/>
            <a:ext cx="3665411" cy="1900574"/>
          </a:xfrm>
          <a:prstGeom prst="rect">
            <a:avLst/>
          </a:prstGeom>
          <a:noFill/>
          <a:ln>
            <a:noFill/>
          </a:ln>
        </p:spPr>
      </p:pic>
      <p:sp>
        <p:nvSpPr>
          <p:cNvPr id="160" name="Google Shape;160;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Parkinson’s: OCT findings</a:t>
            </a:r>
            <a:endParaRPr sz="4400"/>
          </a:p>
        </p:txBody>
      </p:sp>
      <p:sp>
        <p:nvSpPr>
          <p:cNvPr id="161" name="Google Shape;161;p28"/>
          <p:cNvSpPr txBox="1">
            <a:spLocks noGrp="1"/>
          </p:cNvSpPr>
          <p:nvPr>
            <p:ph type="body" idx="1"/>
          </p:nvPr>
        </p:nvSpPr>
        <p:spPr>
          <a:xfrm>
            <a:off x="311700" y="1152475"/>
            <a:ext cx="5014955"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Reduced</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Foveal thickness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Retinal nerve fiber layer thickness</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OCT angiography: decreased microvascular density of superficial vessels</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No current databases for comparison, future research is needed to more effectively screen using this device</a:t>
            </a:r>
            <a:endParaRPr sz="2000"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a:t>
            </a:r>
            <a:endParaRPr/>
          </a:p>
        </p:txBody>
      </p:sp>
      <p:sp>
        <p:nvSpPr>
          <p:cNvPr id="167" name="Google Shape;167;p29"/>
          <p:cNvSpPr txBox="1">
            <a:spLocks noGrp="1"/>
          </p:cNvSpPr>
          <p:nvPr>
            <p:ph type="body" idx="1"/>
          </p:nvPr>
        </p:nvSpPr>
        <p:spPr>
          <a:xfrm>
            <a:off x="171725" y="1378750"/>
            <a:ext cx="4400400" cy="29025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B-amyloid plaques and tau tangles </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Hippocampus, amygdala and basal nucleus of Meynert</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Most common cause of dementia </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Affects 5.7 million Americans age 65 and older with projections estimating 13.8 million affected by 2050</a:t>
            </a: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pic>
        <p:nvPicPr>
          <p:cNvPr id="168" name="Google Shape;168;p29"/>
          <p:cNvPicPr preferRelativeResize="0"/>
          <p:nvPr/>
        </p:nvPicPr>
        <p:blipFill>
          <a:blip r:embed="rId3">
            <a:alphaModFix/>
          </a:blip>
          <a:stretch>
            <a:fillRect/>
          </a:stretch>
        </p:blipFill>
        <p:spPr>
          <a:xfrm>
            <a:off x="5604700" y="328050"/>
            <a:ext cx="2373397" cy="2243700"/>
          </a:xfrm>
          <a:prstGeom prst="rect">
            <a:avLst/>
          </a:prstGeom>
          <a:noFill/>
          <a:ln>
            <a:noFill/>
          </a:ln>
        </p:spPr>
      </p:pic>
      <p:pic>
        <p:nvPicPr>
          <p:cNvPr id="169" name="Google Shape;169;p29"/>
          <p:cNvPicPr preferRelativeResize="0"/>
          <p:nvPr/>
        </p:nvPicPr>
        <p:blipFill>
          <a:blip r:embed="rId4">
            <a:alphaModFix/>
          </a:blip>
          <a:stretch>
            <a:fillRect/>
          </a:stretch>
        </p:blipFill>
        <p:spPr>
          <a:xfrm>
            <a:off x="4591200" y="2660431"/>
            <a:ext cx="4400400" cy="248306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Systemic</a:t>
            </a:r>
            <a:endParaRPr/>
          </a:p>
        </p:txBody>
      </p:sp>
      <p:sp>
        <p:nvSpPr>
          <p:cNvPr id="175" name="Google Shape;175;p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Memory loss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Compliance with prescribed treatment plan</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Language loss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Difficulty communicating</a:t>
            </a:r>
            <a:endParaRPr sz="2000" dirty="0">
              <a:solidFill>
                <a:schemeClr val="dk1"/>
              </a:solidFill>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Impaired judgement</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Hearing – early marker</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Physical functions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Swallowing</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Balance</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Bowel/bladder control</a:t>
            </a: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Eye Anatomy Review</a:t>
            </a:r>
            <a:endParaRPr sz="4400"/>
          </a:p>
        </p:txBody>
      </p:sp>
      <p:sp>
        <p:nvSpPr>
          <p:cNvPr id="61" name="Google Shape;61;p14"/>
          <p:cNvSpPr txBox="1">
            <a:spLocks noGrp="1"/>
          </p:cNvSpPr>
          <p:nvPr>
            <p:ph type="body" idx="1"/>
          </p:nvPr>
        </p:nvSpPr>
        <p:spPr>
          <a:xfrm>
            <a:off x="262128" y="1152475"/>
            <a:ext cx="62133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Anatomically, the retina develops from the same embryologic layer as the rest of the central nervous system.</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chemeClr val="dk1"/>
                </a:solidFill>
              </a:rPr>
              <a:t>The cells in the retina serve the purpose of capturing light and refining that information as it is transmitted back to the visual cortex</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This makes it unique in that it is part of the central nervous system that can easily and non-invasively imaged.</a:t>
            </a:r>
            <a:endParaRPr sz="2000" dirty="0">
              <a:solidFill>
                <a:srgbClr val="000000"/>
              </a:solidFill>
            </a:endParaRPr>
          </a:p>
        </p:txBody>
      </p:sp>
      <p:pic>
        <p:nvPicPr>
          <p:cNvPr id="62" name="Google Shape;62;p14"/>
          <p:cNvPicPr preferRelativeResize="0"/>
          <p:nvPr/>
        </p:nvPicPr>
        <p:blipFill>
          <a:blip r:embed="rId3">
            <a:alphaModFix/>
          </a:blip>
          <a:stretch>
            <a:fillRect/>
          </a:stretch>
        </p:blipFill>
        <p:spPr>
          <a:xfrm>
            <a:off x="6407425" y="550862"/>
            <a:ext cx="2577276" cy="2165212"/>
          </a:xfrm>
          <a:prstGeom prst="rect">
            <a:avLst/>
          </a:prstGeom>
          <a:noFill/>
          <a:ln>
            <a:noFill/>
          </a:ln>
        </p:spPr>
      </p:pic>
      <p:pic>
        <p:nvPicPr>
          <p:cNvPr id="63" name="Google Shape;63;p14"/>
          <p:cNvPicPr preferRelativeResize="0"/>
          <p:nvPr/>
        </p:nvPicPr>
        <p:blipFill>
          <a:blip r:embed="rId4">
            <a:alphaModFix/>
          </a:blip>
          <a:stretch>
            <a:fillRect/>
          </a:stretch>
        </p:blipFill>
        <p:spPr>
          <a:xfrm>
            <a:off x="6407425" y="2887576"/>
            <a:ext cx="2577275" cy="19331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Visual Symptoms  </a:t>
            </a:r>
            <a:endParaRPr/>
          </a:p>
        </p:txBody>
      </p:sp>
      <p:sp>
        <p:nvSpPr>
          <p:cNvPr id="181" name="Google Shape;181;p31"/>
          <p:cNvSpPr txBox="1">
            <a:spLocks noGrp="1"/>
          </p:cNvSpPr>
          <p:nvPr>
            <p:ph type="body" idx="1"/>
          </p:nvPr>
        </p:nvSpPr>
        <p:spPr>
          <a:xfrm>
            <a:off x="412750" y="1820575"/>
            <a:ext cx="4836787"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Visual memory loss</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Visio-spatial disorganization (Clock dial test)</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Color vision (blue hues)</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Decreased depth perception</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Crowding phenomenon - difficulty reading</a:t>
            </a:r>
            <a:endParaRPr sz="2000" dirty="0">
              <a:solidFill>
                <a:schemeClr val="dk1"/>
              </a:solidFill>
              <a:ea typeface="Calibri"/>
              <a:cs typeface="Calibri"/>
              <a:sym typeface="Calibri"/>
            </a:endParaRPr>
          </a:p>
          <a:p>
            <a:pPr marL="0" lvl="0" indent="0" algn="l" rtl="0">
              <a:lnSpc>
                <a:spcPct val="90000"/>
              </a:lnSpc>
              <a:spcBef>
                <a:spcPts val="1000"/>
              </a:spcBef>
              <a:spcAft>
                <a:spcPts val="0"/>
              </a:spcAft>
              <a:buNone/>
            </a:pP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pic>
        <p:nvPicPr>
          <p:cNvPr id="182" name="Google Shape;182;p31"/>
          <p:cNvPicPr preferRelativeResize="0"/>
          <p:nvPr/>
        </p:nvPicPr>
        <p:blipFill>
          <a:blip r:embed="rId3">
            <a:alphaModFix/>
          </a:blip>
          <a:stretch>
            <a:fillRect/>
          </a:stretch>
        </p:blipFill>
        <p:spPr>
          <a:xfrm>
            <a:off x="5007190" y="1396805"/>
            <a:ext cx="3944745" cy="34906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Ocular findings </a:t>
            </a:r>
            <a:endParaRPr/>
          </a:p>
        </p:txBody>
      </p:sp>
      <p:sp>
        <p:nvSpPr>
          <p:cNvPr id="188" name="Google Shape;188;p32"/>
          <p:cNvSpPr txBox="1">
            <a:spLocks noGrp="1"/>
          </p:cNvSpPr>
          <p:nvPr>
            <p:ph type="body" idx="1"/>
          </p:nvPr>
        </p:nvSpPr>
        <p:spPr>
          <a:xfrm>
            <a:off x="4357170" y="1499225"/>
            <a:ext cx="4786829"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Eye movement: </a:t>
            </a:r>
            <a:endParaRPr sz="2000" dirty="0">
              <a:solidFill>
                <a:schemeClr val="dk1"/>
              </a:solidFill>
              <a:latin typeface="+mj-lt"/>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increased latency initializing </a:t>
            </a:r>
            <a:endParaRPr sz="2000" dirty="0">
              <a:solidFill>
                <a:schemeClr val="dk1"/>
              </a:solidFill>
              <a:latin typeface="+mj-lt"/>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decreased velocity</a:t>
            </a:r>
            <a:endParaRPr sz="2000" dirty="0">
              <a:solidFill>
                <a:schemeClr val="dk1"/>
              </a:solidFill>
              <a:latin typeface="+mj-lt"/>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fixate/following</a:t>
            </a:r>
            <a:endParaRPr sz="2000" dirty="0">
              <a:solidFill>
                <a:schemeClr val="dk1"/>
              </a:solidFill>
              <a:latin typeface="+mj-lt"/>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Cornea: impaired nerve growth factor </a:t>
            </a:r>
            <a:endParaRPr sz="2000" dirty="0">
              <a:solidFill>
                <a:schemeClr val="dk1"/>
              </a:solidFill>
              <a:latin typeface="+mj-lt"/>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j-lt"/>
                <a:ea typeface="Calibri"/>
                <a:cs typeface="Calibri"/>
                <a:sym typeface="Calibri"/>
              </a:rPr>
              <a:t>Lens: Aβ deposits</a:t>
            </a:r>
            <a:endParaRPr sz="2000" dirty="0">
              <a:solidFill>
                <a:schemeClr val="dk1"/>
              </a:solidFill>
              <a:latin typeface="+mj-lt"/>
              <a:ea typeface="Calibri"/>
              <a:cs typeface="Calibri"/>
              <a:sym typeface="Calibri"/>
            </a:endParaRPr>
          </a:p>
          <a:p>
            <a:pPr marL="0" lvl="0" indent="0" algn="l" rtl="0">
              <a:spcBef>
                <a:spcPts val="0"/>
              </a:spcBef>
              <a:spcAft>
                <a:spcPts val="1600"/>
              </a:spcAft>
              <a:buNone/>
            </a:pPr>
            <a:endParaRPr sz="2000" dirty="0"/>
          </a:p>
        </p:txBody>
      </p:sp>
      <p:pic>
        <p:nvPicPr>
          <p:cNvPr id="189" name="Google Shape;189;p32"/>
          <p:cNvPicPr preferRelativeResize="0"/>
          <p:nvPr/>
        </p:nvPicPr>
        <p:blipFill>
          <a:blip r:embed="rId3">
            <a:alphaModFix/>
          </a:blip>
          <a:stretch>
            <a:fillRect/>
          </a:stretch>
        </p:blipFill>
        <p:spPr>
          <a:xfrm>
            <a:off x="181712" y="1695149"/>
            <a:ext cx="4118015" cy="29099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OCT findings </a:t>
            </a:r>
            <a:endParaRPr/>
          </a:p>
        </p:txBody>
      </p:sp>
      <p:sp>
        <p:nvSpPr>
          <p:cNvPr id="195" name="Google Shape;195;p33"/>
          <p:cNvSpPr txBox="1">
            <a:spLocks noGrp="1"/>
          </p:cNvSpPr>
          <p:nvPr>
            <p:ph type="body" idx="1"/>
          </p:nvPr>
        </p:nvSpPr>
        <p:spPr>
          <a:xfrm>
            <a:off x="311700" y="1056900"/>
            <a:ext cx="4436100"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Reduced</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Choroidal thickness </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RNFL (superior and inferior)</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Retinal thickness of macula</a:t>
            </a:r>
            <a:endParaRPr sz="2000" dirty="0">
              <a:solidFill>
                <a:schemeClr val="dk1"/>
              </a:solidFill>
              <a:ea typeface="Calibri"/>
              <a:cs typeface="Calibri"/>
              <a:sym typeface="Calibri"/>
            </a:endParaRPr>
          </a:p>
          <a:p>
            <a:pPr marL="1371600" lvl="2"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Early stages of disease: inflammation/gliosis</a:t>
            </a:r>
            <a:endParaRPr sz="2000" dirty="0">
              <a:solidFill>
                <a:schemeClr val="dk1"/>
              </a:solidFill>
              <a:ea typeface="Calibri"/>
              <a:cs typeface="Calibri"/>
              <a:sym typeface="Calibri"/>
            </a:endParaRPr>
          </a:p>
          <a:p>
            <a:pPr marL="457200" marR="0" lvl="0" indent="0" algn="l" rtl="0">
              <a:lnSpc>
                <a:spcPct val="90000"/>
              </a:lnSpc>
              <a:spcBef>
                <a:spcPts val="1000"/>
              </a:spcBef>
              <a:spcAft>
                <a:spcPts val="0"/>
              </a:spcAft>
              <a:buNone/>
            </a:pPr>
            <a:endParaRPr sz="2000" dirty="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1600"/>
              </a:spcAft>
              <a:buNone/>
            </a:pPr>
            <a:endParaRPr sz="2000" dirty="0"/>
          </a:p>
        </p:txBody>
      </p:sp>
      <p:pic>
        <p:nvPicPr>
          <p:cNvPr id="196" name="Google Shape;196;p33"/>
          <p:cNvPicPr preferRelativeResize="0"/>
          <p:nvPr/>
        </p:nvPicPr>
        <p:blipFill>
          <a:blip r:embed="rId3">
            <a:alphaModFix/>
          </a:blip>
          <a:stretch>
            <a:fillRect/>
          </a:stretch>
        </p:blipFill>
        <p:spPr>
          <a:xfrm>
            <a:off x="2203625" y="3513700"/>
            <a:ext cx="6920025" cy="1567675"/>
          </a:xfrm>
          <a:prstGeom prst="rect">
            <a:avLst/>
          </a:prstGeom>
          <a:noFill/>
          <a:ln>
            <a:noFill/>
          </a:ln>
        </p:spPr>
      </p:pic>
      <p:pic>
        <p:nvPicPr>
          <p:cNvPr id="197" name="Google Shape;197;p33"/>
          <p:cNvPicPr preferRelativeResize="0"/>
          <p:nvPr/>
        </p:nvPicPr>
        <p:blipFill rotWithShape="1">
          <a:blip r:embed="rId4">
            <a:alphaModFix/>
          </a:blip>
          <a:srcRect l="-69405" b="-119250"/>
          <a:stretch/>
        </p:blipFill>
        <p:spPr>
          <a:xfrm>
            <a:off x="2383013" y="1430275"/>
            <a:ext cx="6408850" cy="3911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OCT findings </a:t>
            </a:r>
            <a:endParaRPr/>
          </a:p>
        </p:txBody>
      </p:sp>
      <p:sp>
        <p:nvSpPr>
          <p:cNvPr id="204" name="Google Shape;204;p34"/>
          <p:cNvSpPr txBox="1">
            <a:spLocks noGrp="1"/>
          </p:cNvSpPr>
          <p:nvPr>
            <p:ph type="body" idx="1"/>
          </p:nvPr>
        </p:nvSpPr>
        <p:spPr>
          <a:xfrm>
            <a:off x="311700" y="1437900"/>
            <a:ext cx="4436100"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OCT-angio: less density of superficial and deep retinal vascular networks; Enlarged FAZ</a:t>
            </a:r>
            <a:endParaRPr sz="2000" dirty="0">
              <a:solidFill>
                <a:schemeClr val="dk1"/>
              </a:solidFill>
              <a:ea typeface="Calibri"/>
              <a:cs typeface="Calibri"/>
              <a:sym typeface="Calibri"/>
            </a:endParaRPr>
          </a:p>
          <a:p>
            <a:pPr marL="800100" lvl="0" algn="l" rtl="0">
              <a:lnSpc>
                <a:spcPct val="90000"/>
              </a:lnSpc>
              <a:spcBef>
                <a:spcPts val="1000"/>
              </a:spcBef>
              <a:spcAft>
                <a:spcPts val="0"/>
              </a:spcAft>
              <a:buFont typeface="Arial" panose="020B0604020202020204" pitchFamily="34" charset="0"/>
              <a:buChar char="•"/>
            </a:pPr>
            <a:endParaRPr sz="2000" dirty="0">
              <a:solidFill>
                <a:schemeClr val="dk1"/>
              </a:solidFill>
              <a:ea typeface="Calibri"/>
              <a:cs typeface="Calibri"/>
              <a:sym typeface="Calibri"/>
            </a:endParaRPr>
          </a:p>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Mild cognitive impairment: RNFL</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Early objective marker</a:t>
            </a:r>
            <a:endParaRPr sz="2000" dirty="0">
              <a:solidFill>
                <a:schemeClr val="dk1"/>
              </a:solidFill>
              <a:ea typeface="Calibri"/>
              <a:cs typeface="Calibri"/>
              <a:sym typeface="Calibri"/>
            </a:endParaRPr>
          </a:p>
          <a:p>
            <a:pPr marL="0" lvl="0" indent="0" algn="l" rtl="0">
              <a:lnSpc>
                <a:spcPct val="90000"/>
              </a:lnSpc>
              <a:spcBef>
                <a:spcPts val="1000"/>
              </a:spcBef>
              <a:spcAft>
                <a:spcPts val="0"/>
              </a:spcAft>
              <a:buNone/>
            </a:pPr>
            <a:endParaRPr sz="2000" dirty="0">
              <a:solidFill>
                <a:schemeClr val="dk1"/>
              </a:solidFill>
              <a:latin typeface="Calibri"/>
              <a:ea typeface="Calibri"/>
              <a:cs typeface="Calibri"/>
              <a:sym typeface="Calibri"/>
            </a:endParaRPr>
          </a:p>
          <a:p>
            <a:pPr marL="0" lvl="0" indent="0" algn="l" rtl="0">
              <a:spcBef>
                <a:spcPts val="0"/>
              </a:spcBef>
              <a:spcAft>
                <a:spcPts val="1600"/>
              </a:spcAft>
              <a:buNone/>
            </a:pPr>
            <a:endParaRPr sz="2000" dirty="0"/>
          </a:p>
        </p:txBody>
      </p:sp>
      <p:pic>
        <p:nvPicPr>
          <p:cNvPr id="203" name="Google Shape;203;p34"/>
          <p:cNvPicPr preferRelativeResize="0"/>
          <p:nvPr/>
        </p:nvPicPr>
        <p:blipFill>
          <a:blip r:embed="rId3">
            <a:alphaModFix/>
          </a:blip>
          <a:stretch>
            <a:fillRect/>
          </a:stretch>
        </p:blipFill>
        <p:spPr>
          <a:xfrm>
            <a:off x="4793100" y="1296800"/>
            <a:ext cx="4329824" cy="3096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11" name="Google Shape;211;p35"/>
          <p:cNvSpPr txBox="1">
            <a:spLocks noGrp="1"/>
          </p:cNvSpPr>
          <p:nvPr>
            <p:ph type="title"/>
          </p:nvPr>
        </p:nvSpPr>
        <p:spPr>
          <a:xfrm>
            <a:off x="144625" y="597425"/>
            <a:ext cx="8999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Alzheimer’s Disease and Diabetes </a:t>
            </a:r>
            <a:endParaRPr/>
          </a:p>
        </p:txBody>
      </p:sp>
      <p:sp>
        <p:nvSpPr>
          <p:cNvPr id="209" name="Google Shape;209;p35"/>
          <p:cNvSpPr txBox="1">
            <a:spLocks noGrp="1"/>
          </p:cNvSpPr>
          <p:nvPr>
            <p:ph type="body" idx="1"/>
          </p:nvPr>
        </p:nvSpPr>
        <p:spPr>
          <a:xfrm>
            <a:off x="311700" y="2091125"/>
            <a:ext cx="4494600" cy="3416400"/>
          </a:xfrm>
          <a:prstGeom prst="rect">
            <a:avLst/>
          </a:prstGeom>
        </p:spPr>
        <p:txBody>
          <a:bodyPr spcFirstLastPara="1" wrap="square" lIns="91425" tIns="91425" rIns="91425" bIns="91425" anchor="t" anchorCtr="0">
            <a:noAutofit/>
          </a:bodyPr>
          <a:lstStyle/>
          <a:p>
            <a:pPr lvl="0" algn="l" rtl="0">
              <a:spcBef>
                <a:spcPts val="0"/>
              </a:spcBef>
              <a:spcAft>
                <a:spcPts val="0"/>
              </a:spcAft>
              <a:buClrTx/>
              <a:buSzPts val="1800"/>
              <a:buFont typeface="Arial" panose="020B0604020202020204" pitchFamily="34" charset="0"/>
              <a:buChar char="•"/>
            </a:pPr>
            <a:r>
              <a:rPr lang="en" sz="2000" dirty="0">
                <a:solidFill>
                  <a:schemeClr val="bg1"/>
                </a:solidFill>
              </a:rPr>
              <a:t>Speed of cognitive decline in DM is 2x as fast as normal aging</a:t>
            </a:r>
            <a:endParaRPr sz="2000" dirty="0">
              <a:solidFill>
                <a:schemeClr val="bg1"/>
              </a:solidFill>
            </a:endParaRPr>
          </a:p>
          <a:p>
            <a:pPr lvl="0" algn="l" rtl="0">
              <a:spcBef>
                <a:spcPts val="0"/>
              </a:spcBef>
              <a:spcAft>
                <a:spcPts val="0"/>
              </a:spcAft>
              <a:buClrTx/>
              <a:buSzPts val="1800"/>
              <a:buFont typeface="Arial" panose="020B0604020202020204" pitchFamily="34" charset="0"/>
              <a:buChar char="•"/>
            </a:pPr>
            <a:r>
              <a:rPr lang="en" sz="2000" dirty="0">
                <a:solidFill>
                  <a:schemeClr val="bg1"/>
                </a:solidFill>
              </a:rPr>
              <a:t>DM increases risk of MCI</a:t>
            </a:r>
            <a:endParaRPr sz="2000" dirty="0">
              <a:solidFill>
                <a:schemeClr val="bg1"/>
              </a:solidFill>
            </a:endParaRPr>
          </a:p>
          <a:p>
            <a:pPr lvl="0" algn="l" rtl="0">
              <a:spcBef>
                <a:spcPts val="0"/>
              </a:spcBef>
              <a:spcAft>
                <a:spcPts val="0"/>
              </a:spcAft>
              <a:buClrTx/>
              <a:buSzPts val="1800"/>
              <a:buFont typeface="Arial" panose="020B0604020202020204" pitchFamily="34" charset="0"/>
              <a:buChar char="•"/>
            </a:pPr>
            <a:r>
              <a:rPr lang="en" sz="2000" dirty="0">
                <a:solidFill>
                  <a:schemeClr val="bg1"/>
                </a:solidFill>
              </a:rPr>
              <a:t>Type 3 diabetes</a:t>
            </a:r>
            <a:endParaRPr sz="2000" dirty="0">
              <a:solidFill>
                <a:schemeClr val="bg1"/>
              </a:solidFill>
            </a:endParaRPr>
          </a:p>
          <a:p>
            <a:pPr marL="0" marR="0" lvl="0" indent="0" algn="l" rtl="0">
              <a:lnSpc>
                <a:spcPct val="115000"/>
              </a:lnSpc>
              <a:spcBef>
                <a:spcPts val="1600"/>
              </a:spcBef>
              <a:spcAft>
                <a:spcPts val="1600"/>
              </a:spcAft>
              <a:buNone/>
            </a:pPr>
            <a:endParaRPr dirty="0"/>
          </a:p>
        </p:txBody>
      </p:sp>
      <p:pic>
        <p:nvPicPr>
          <p:cNvPr id="210" name="Google Shape;210;p35" descr="Image result for alzheimer's disease and diabetes"/>
          <p:cNvPicPr preferRelativeResize="0"/>
          <p:nvPr/>
        </p:nvPicPr>
        <p:blipFill>
          <a:blip r:embed="rId3">
            <a:alphaModFix/>
          </a:blip>
          <a:stretch>
            <a:fillRect/>
          </a:stretch>
        </p:blipFill>
        <p:spPr>
          <a:xfrm>
            <a:off x="4914700" y="1491281"/>
            <a:ext cx="4099680" cy="341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Diabetes</a:t>
            </a:r>
            <a:endParaRPr/>
          </a:p>
        </p:txBody>
      </p:sp>
      <p:sp>
        <p:nvSpPr>
          <p:cNvPr id="217" name="Google Shape;217;p36"/>
          <p:cNvSpPr txBox="1">
            <a:spLocks noGrp="1"/>
          </p:cNvSpPr>
          <p:nvPr>
            <p:ph type="body" idx="1"/>
          </p:nvPr>
        </p:nvSpPr>
        <p:spPr>
          <a:xfrm>
            <a:off x="159745" y="1152475"/>
            <a:ext cx="4599542" cy="3858300"/>
          </a:xfrm>
          <a:prstGeom prst="rect">
            <a:avLst/>
          </a:prstGeom>
        </p:spPr>
        <p:txBody>
          <a:bodyPr spcFirstLastPara="1" wrap="square" lIns="91425" tIns="91425" rIns="91425" bIns="91425" anchor="t" anchorCtr="0">
            <a:noAutofit/>
          </a:bodyPr>
          <a:lstStyle/>
          <a:p>
            <a:pPr lvl="0" algn="l" rtl="0">
              <a:lnSpc>
                <a:spcPct val="90000"/>
              </a:lnSpc>
              <a:spcBef>
                <a:spcPts val="100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Body’s ability to produce or respond to the hormone insulin is impaired</a:t>
            </a:r>
            <a:endParaRPr sz="2000" dirty="0">
              <a:solidFill>
                <a:schemeClr val="dk1"/>
              </a:solidFill>
              <a:latin typeface="Calibri"/>
              <a:ea typeface="Calibri"/>
              <a:cs typeface="Calibri"/>
              <a:sym typeface="Calibri"/>
            </a:endParaRPr>
          </a:p>
          <a:p>
            <a:pPr lvl="1" algn="l" rtl="0">
              <a:lnSpc>
                <a:spcPct val="90000"/>
              </a:lnSpc>
              <a:spcBef>
                <a:spcPts val="0"/>
              </a:spcBef>
              <a:spcAft>
                <a:spcPts val="0"/>
              </a:spcAft>
              <a:buClr>
                <a:schemeClr val="dk1"/>
              </a:buClr>
              <a:buSzPts val="1400"/>
              <a:buFont typeface="Arial" panose="020B0604020202020204" pitchFamily="34" charset="0"/>
              <a:buChar char="•"/>
            </a:pPr>
            <a:r>
              <a:rPr lang="en" sz="2000" dirty="0">
                <a:solidFill>
                  <a:schemeClr val="dk1"/>
                </a:solidFill>
                <a:latin typeface="Calibri"/>
                <a:ea typeface="Calibri"/>
                <a:cs typeface="Calibri"/>
                <a:sym typeface="Calibri"/>
              </a:rPr>
              <a:t>Elevated levels of glucose </a:t>
            </a:r>
            <a:endParaRPr sz="2000" dirty="0">
              <a:solidFill>
                <a:schemeClr val="dk1"/>
              </a:solidFill>
              <a:latin typeface="Calibri"/>
              <a:ea typeface="Calibri"/>
              <a:cs typeface="Calibri"/>
              <a:sym typeface="Calibri"/>
            </a:endParaRPr>
          </a:p>
          <a:p>
            <a:pPr lvl="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Peripheral neuropathy</a:t>
            </a:r>
            <a:endParaRPr sz="2000" dirty="0">
              <a:solidFill>
                <a:schemeClr val="dk1"/>
              </a:solidFill>
              <a:latin typeface="Calibri"/>
              <a:ea typeface="Calibri"/>
              <a:cs typeface="Calibri"/>
              <a:sym typeface="Calibri"/>
            </a:endParaRPr>
          </a:p>
          <a:p>
            <a:pPr lvl="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Nerve damage caused by:</a:t>
            </a:r>
            <a:endParaRPr sz="2000" dirty="0">
              <a:solidFill>
                <a:schemeClr val="dk1"/>
              </a:solidFill>
              <a:latin typeface="Calibri"/>
              <a:ea typeface="Calibri"/>
              <a:cs typeface="Calibri"/>
              <a:sym typeface="Calibri"/>
            </a:endParaRPr>
          </a:p>
          <a:p>
            <a:pPr marL="914400" lvl="1"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Advanced glycosylation end products (AGEs):</a:t>
            </a:r>
            <a:endParaRPr sz="2000" dirty="0">
              <a:solidFill>
                <a:schemeClr val="dk1"/>
              </a:solidFill>
              <a:latin typeface="Calibri"/>
              <a:ea typeface="Calibri"/>
              <a:cs typeface="Calibri"/>
              <a:sym typeface="Calibri"/>
            </a:endParaRPr>
          </a:p>
          <a:p>
            <a:pPr marL="1371600" lvl="2"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Vascular injury and hypoxia</a:t>
            </a:r>
            <a:endParaRPr sz="2000" dirty="0">
              <a:solidFill>
                <a:schemeClr val="dk1"/>
              </a:solidFill>
              <a:latin typeface="Calibri"/>
              <a:ea typeface="Calibri"/>
              <a:cs typeface="Calibri"/>
              <a:sym typeface="Calibri"/>
            </a:endParaRPr>
          </a:p>
          <a:p>
            <a:pPr marL="914400" lvl="1"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Polyol pathway</a:t>
            </a:r>
            <a:endParaRPr sz="2000" dirty="0">
              <a:solidFill>
                <a:schemeClr val="dk1"/>
              </a:solidFill>
              <a:latin typeface="Calibri"/>
              <a:ea typeface="Calibri"/>
              <a:cs typeface="Calibri"/>
              <a:sym typeface="Calibri"/>
            </a:endParaRPr>
          </a:p>
          <a:p>
            <a:pPr marL="1371600" lvl="2"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Decreased nerve conduction</a:t>
            </a:r>
            <a:endParaRPr sz="2000" dirty="0">
              <a:solidFill>
                <a:schemeClr val="dk1"/>
              </a:solidFill>
              <a:latin typeface="Calibri"/>
              <a:ea typeface="Calibri"/>
              <a:cs typeface="Calibri"/>
              <a:sym typeface="Calibri"/>
            </a:endParaRPr>
          </a:p>
          <a:p>
            <a:pPr marL="914400" lvl="1"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Microvascular damage</a:t>
            </a:r>
            <a:endParaRPr sz="2000" dirty="0">
              <a:solidFill>
                <a:schemeClr val="dk1"/>
              </a:solidFill>
              <a:latin typeface="Calibri"/>
              <a:ea typeface="Calibri"/>
              <a:cs typeface="Calibri"/>
              <a:sym typeface="Calibri"/>
            </a:endParaRPr>
          </a:p>
          <a:p>
            <a:pPr marL="1371600" lvl="2"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Calibri"/>
                <a:ea typeface="Calibri"/>
                <a:cs typeface="Calibri"/>
                <a:sym typeface="Calibri"/>
              </a:rPr>
              <a:t>Ischemia and infarction</a:t>
            </a:r>
            <a:endParaRPr sz="2000" dirty="0"/>
          </a:p>
        </p:txBody>
      </p:sp>
      <p:pic>
        <p:nvPicPr>
          <p:cNvPr id="218" name="Google Shape;218;p36"/>
          <p:cNvPicPr preferRelativeResize="0"/>
          <p:nvPr/>
        </p:nvPicPr>
        <p:blipFill>
          <a:blip r:embed="rId3">
            <a:alphaModFix/>
          </a:blip>
          <a:stretch>
            <a:fillRect/>
          </a:stretch>
        </p:blipFill>
        <p:spPr>
          <a:xfrm>
            <a:off x="4462100" y="115950"/>
            <a:ext cx="4507800" cy="2533648"/>
          </a:xfrm>
          <a:prstGeom prst="rect">
            <a:avLst/>
          </a:prstGeom>
          <a:noFill/>
          <a:ln>
            <a:noFill/>
          </a:ln>
        </p:spPr>
      </p:pic>
      <p:sp>
        <p:nvSpPr>
          <p:cNvPr id="219" name="Google Shape;219;p36"/>
          <p:cNvSpPr txBox="1"/>
          <p:nvPr/>
        </p:nvSpPr>
        <p:spPr>
          <a:xfrm>
            <a:off x="5053950" y="2571750"/>
            <a:ext cx="3000000" cy="3000000"/>
          </a:xfrm>
          <a:prstGeom prst="rect">
            <a:avLst/>
          </a:prstGeom>
          <a:noFill/>
          <a:ln>
            <a:noFill/>
          </a:ln>
        </p:spPr>
        <p:txBody>
          <a:bodyPr spcFirstLastPara="1" wrap="square" lIns="91425" tIns="91425" rIns="91425" bIns="91425" anchor="t" anchorCtr="0">
            <a:noAutofit/>
          </a:bodyPr>
          <a:lstStyle/>
          <a:p>
            <a:pPr marL="457200" lvl="0" indent="-342900" algn="l" rtl="0">
              <a:lnSpc>
                <a:spcPct val="90000"/>
              </a:lnSpc>
              <a:spcBef>
                <a:spcPts val="1000"/>
              </a:spcBef>
              <a:spcAft>
                <a:spcPts val="0"/>
              </a:spcAft>
              <a:buClr>
                <a:schemeClr val="dk1"/>
              </a:buClr>
              <a:buSzPts val="1800"/>
              <a:buFont typeface="Arial" panose="020B0604020202020204" pitchFamily="34" charset="0"/>
              <a:buChar char="•"/>
            </a:pPr>
            <a:r>
              <a:rPr lang="en" sz="2000" dirty="0">
                <a:solidFill>
                  <a:schemeClr val="dk1"/>
                </a:solidFill>
                <a:latin typeface="+mn-lt"/>
                <a:ea typeface="Calibri"/>
                <a:cs typeface="Calibri"/>
                <a:sym typeface="Calibri"/>
              </a:rPr>
              <a:t>~30 million U.S. adults are living with diabetes</a:t>
            </a:r>
            <a:endParaRPr sz="2000" dirty="0">
              <a:solidFill>
                <a:schemeClr val="dk1"/>
              </a:solidFill>
              <a:latin typeface="+mn-lt"/>
              <a:ea typeface="Calibri"/>
              <a:cs typeface="Calibri"/>
              <a:sym typeface="Calibri"/>
            </a:endParaRPr>
          </a:p>
          <a:p>
            <a:pPr marL="914400" lvl="1"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mn-lt"/>
                <a:ea typeface="Calibri"/>
                <a:cs typeface="Calibri"/>
                <a:sym typeface="Calibri"/>
              </a:rPr>
              <a:t>~10% of US population</a:t>
            </a:r>
            <a:endParaRPr sz="2000" dirty="0">
              <a:solidFill>
                <a:schemeClr val="dk1"/>
              </a:solidFill>
              <a:latin typeface="+mn-lt"/>
              <a:ea typeface="Calibri"/>
              <a:cs typeface="Calibri"/>
              <a:sym typeface="Calibri"/>
            </a:endParaRPr>
          </a:p>
          <a:p>
            <a:pPr marL="457200" lvl="0" indent="-342900" algn="l" rtl="0">
              <a:lnSpc>
                <a:spcPct val="90000"/>
              </a:lnSpc>
              <a:spcBef>
                <a:spcPts val="0"/>
              </a:spcBef>
              <a:spcAft>
                <a:spcPts val="0"/>
              </a:spcAft>
              <a:buClr>
                <a:schemeClr val="dk1"/>
              </a:buClr>
              <a:buSzPts val="1800"/>
              <a:buFont typeface="Arial" panose="020B0604020202020204" pitchFamily="34" charset="0"/>
              <a:buChar char="•"/>
            </a:pPr>
            <a:r>
              <a:rPr lang="en" sz="2000" dirty="0">
                <a:solidFill>
                  <a:schemeClr val="dk1"/>
                </a:solidFill>
                <a:latin typeface="+mn-lt"/>
                <a:ea typeface="Calibri"/>
                <a:cs typeface="Calibri"/>
                <a:sym typeface="Calibri"/>
              </a:rPr>
              <a:t>~50% with diabetes have mild to severe forms of neuropathy</a:t>
            </a:r>
            <a:endParaRPr sz="2000"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Diabetes: Systemic  </a:t>
            </a:r>
            <a:endParaRPr/>
          </a:p>
        </p:txBody>
      </p:sp>
      <p:sp>
        <p:nvSpPr>
          <p:cNvPr id="225" name="Google Shape;225;p37"/>
          <p:cNvSpPr txBox="1"/>
          <p:nvPr/>
        </p:nvSpPr>
        <p:spPr>
          <a:xfrm>
            <a:off x="5128359" y="533783"/>
            <a:ext cx="3803913" cy="3000000"/>
          </a:xfrm>
          <a:prstGeom prst="rect">
            <a:avLst/>
          </a:prstGeom>
          <a:noFill/>
          <a:ln>
            <a:noFill/>
          </a:ln>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Peripheral neuropathy</a:t>
            </a:r>
            <a:endParaRPr sz="2000" dirty="0">
              <a:solidFill>
                <a:schemeClr val="dk1"/>
              </a:solidFill>
              <a:latin typeface="+mn-lt"/>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Touch sensitivity</a:t>
            </a:r>
            <a:endParaRPr sz="2000" dirty="0">
              <a:solidFill>
                <a:schemeClr val="dk1"/>
              </a:solidFill>
              <a:latin typeface="+mn-lt"/>
              <a:ea typeface="Calibri"/>
              <a:cs typeface="Calibri"/>
              <a:sym typeface="Calibri"/>
            </a:endParaRPr>
          </a:p>
          <a:p>
            <a:pPr marL="1371600" lvl="2"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Tingling/numbness</a:t>
            </a:r>
            <a:endParaRPr sz="2000" dirty="0">
              <a:solidFill>
                <a:schemeClr val="dk1"/>
              </a:solidFill>
              <a:latin typeface="+mn-lt"/>
              <a:ea typeface="Calibri"/>
              <a:cs typeface="Calibri"/>
              <a:sym typeface="Calibri"/>
            </a:endParaRPr>
          </a:p>
          <a:p>
            <a:pPr marL="1371600" lvl="2"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“pins and needles”</a:t>
            </a:r>
            <a:endParaRPr sz="2000" dirty="0">
              <a:solidFill>
                <a:schemeClr val="dk1"/>
              </a:solidFill>
              <a:latin typeface="+mn-lt"/>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Muscle weakness</a:t>
            </a:r>
            <a:endParaRPr sz="2000" dirty="0">
              <a:solidFill>
                <a:schemeClr val="dk1"/>
              </a:solidFill>
              <a:latin typeface="+mn-lt"/>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latin typeface="+mn-lt"/>
                <a:ea typeface="Calibri"/>
                <a:cs typeface="Calibri"/>
                <a:sym typeface="Calibri"/>
              </a:rPr>
              <a:t>Balance problems</a:t>
            </a:r>
            <a:endParaRPr sz="2000" dirty="0">
              <a:solidFill>
                <a:schemeClr val="dk1"/>
              </a:solidFill>
              <a:latin typeface="+mn-lt"/>
              <a:ea typeface="Calibri"/>
              <a:cs typeface="Calibri"/>
              <a:sym typeface="Calibri"/>
            </a:endParaRPr>
          </a:p>
        </p:txBody>
      </p:sp>
      <p:pic>
        <p:nvPicPr>
          <p:cNvPr id="226" name="Google Shape;226;p37"/>
          <p:cNvPicPr preferRelativeResize="0"/>
          <p:nvPr/>
        </p:nvPicPr>
        <p:blipFill>
          <a:blip r:embed="rId3">
            <a:alphaModFix/>
          </a:blip>
          <a:stretch>
            <a:fillRect/>
          </a:stretch>
        </p:blipFill>
        <p:spPr>
          <a:xfrm>
            <a:off x="152400" y="1247237"/>
            <a:ext cx="5182325" cy="3808224"/>
          </a:xfrm>
          <a:prstGeom prst="rect">
            <a:avLst/>
          </a:prstGeom>
          <a:noFill/>
          <a:ln>
            <a:noFill/>
          </a:ln>
        </p:spPr>
      </p:pic>
      <p:pic>
        <p:nvPicPr>
          <p:cNvPr id="227" name="Google Shape;227;p37"/>
          <p:cNvPicPr preferRelativeResize="0"/>
          <p:nvPr/>
        </p:nvPicPr>
        <p:blipFill>
          <a:blip r:embed="rId4">
            <a:alphaModFix/>
          </a:blip>
          <a:stretch>
            <a:fillRect/>
          </a:stretch>
        </p:blipFill>
        <p:spPr>
          <a:xfrm>
            <a:off x="5428300" y="2571750"/>
            <a:ext cx="3644678" cy="20476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Diabetes: Visual Complications  </a:t>
            </a:r>
            <a:endParaRPr/>
          </a:p>
        </p:txBody>
      </p:sp>
      <p:sp>
        <p:nvSpPr>
          <p:cNvPr id="233" name="Google Shape;233;p38"/>
          <p:cNvSpPr txBox="1">
            <a:spLocks noGrp="1"/>
          </p:cNvSpPr>
          <p:nvPr>
            <p:ph type="body" idx="1"/>
          </p:nvPr>
        </p:nvSpPr>
        <p:spPr>
          <a:xfrm>
            <a:off x="311700" y="1152475"/>
            <a:ext cx="4882753"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Cataracts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Symptoms: blurry vision, glare, poor night vision, and reduced color vision</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Glaucoma</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40% more likely to suffer from glaucoma than people without diabetes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Progressive damage to the optic nerve</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Symptoms: peripheral field loss</a:t>
            </a: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pic>
        <p:nvPicPr>
          <p:cNvPr id="234" name="Google Shape;234;p38"/>
          <p:cNvPicPr preferRelativeResize="0"/>
          <p:nvPr/>
        </p:nvPicPr>
        <p:blipFill>
          <a:blip r:embed="rId3">
            <a:alphaModFix/>
          </a:blip>
          <a:stretch>
            <a:fillRect/>
          </a:stretch>
        </p:blipFill>
        <p:spPr>
          <a:xfrm>
            <a:off x="4967463" y="1404931"/>
            <a:ext cx="4009737" cy="300731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Diabetes: Visual Complications </a:t>
            </a:r>
            <a:endParaRPr/>
          </a:p>
        </p:txBody>
      </p:sp>
      <p:sp>
        <p:nvSpPr>
          <p:cNvPr id="240" name="Google Shape;240;p3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Tx/>
              <a:buSzPts val="2000"/>
              <a:buFont typeface="Arial" panose="020B0604020202020204" pitchFamily="34" charset="0"/>
              <a:buChar char="•"/>
            </a:pPr>
            <a:r>
              <a:rPr lang="en" sz="2000" dirty="0">
                <a:solidFill>
                  <a:schemeClr val="bg1"/>
                </a:solidFill>
              </a:rPr>
              <a:t>Retinopathy </a:t>
            </a:r>
            <a:endParaRPr sz="2000" dirty="0">
              <a:solidFill>
                <a:schemeClr val="bg1"/>
              </a:solidFill>
            </a:endParaRPr>
          </a:p>
        </p:txBody>
      </p:sp>
      <p:pic>
        <p:nvPicPr>
          <p:cNvPr id="241" name="Google Shape;241;p39"/>
          <p:cNvPicPr preferRelativeResize="0"/>
          <p:nvPr/>
        </p:nvPicPr>
        <p:blipFill>
          <a:blip r:embed="rId3">
            <a:alphaModFix/>
          </a:blip>
          <a:stretch>
            <a:fillRect/>
          </a:stretch>
        </p:blipFill>
        <p:spPr>
          <a:xfrm>
            <a:off x="646950" y="1570700"/>
            <a:ext cx="5152150" cy="3296050"/>
          </a:xfrm>
          <a:prstGeom prst="rect">
            <a:avLst/>
          </a:prstGeom>
          <a:noFill/>
          <a:ln>
            <a:noFill/>
          </a:ln>
        </p:spPr>
      </p:pic>
      <p:pic>
        <p:nvPicPr>
          <p:cNvPr id="242" name="Google Shape;242;p39"/>
          <p:cNvPicPr preferRelativeResize="0"/>
          <p:nvPr/>
        </p:nvPicPr>
        <p:blipFill>
          <a:blip r:embed="rId4">
            <a:alphaModFix/>
          </a:blip>
          <a:stretch>
            <a:fillRect/>
          </a:stretch>
        </p:blipFill>
        <p:spPr>
          <a:xfrm>
            <a:off x="6332250" y="1293950"/>
            <a:ext cx="2721904" cy="38495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Diabetes: OCT Findings  </a:t>
            </a:r>
            <a:endParaRPr/>
          </a:p>
        </p:txBody>
      </p:sp>
      <p:sp>
        <p:nvSpPr>
          <p:cNvPr id="248" name="Google Shape;248;p40"/>
          <p:cNvSpPr txBox="1">
            <a:spLocks noGrp="1"/>
          </p:cNvSpPr>
          <p:nvPr>
            <p:ph type="body" idx="1"/>
          </p:nvPr>
        </p:nvSpPr>
        <p:spPr>
          <a:xfrm>
            <a:off x="100350" y="1152475"/>
            <a:ext cx="5859775"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Reduced</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Perifoveal thickness (inner retina)</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RNFL</a:t>
            </a:r>
            <a:br>
              <a:rPr lang="en" sz="2000" dirty="0">
                <a:solidFill>
                  <a:schemeClr val="dk1"/>
                </a:solidFill>
                <a:ea typeface="Calibri"/>
                <a:cs typeface="Calibri"/>
                <a:sym typeface="Calibri"/>
              </a:rPr>
            </a:b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OCT-angio: areas of non-perfusion, microaneurysms, and enlarged FAZ</a:t>
            </a:r>
            <a:endParaRPr sz="2000" dirty="0">
              <a:solidFill>
                <a:schemeClr val="dk1"/>
              </a:solidFill>
              <a:ea typeface="Calibri"/>
              <a:cs typeface="Calibri"/>
              <a:sym typeface="Calibri"/>
            </a:endParaRPr>
          </a:p>
          <a:p>
            <a:pPr marL="800100" lvl="0" algn="l" rtl="0">
              <a:lnSpc>
                <a:spcPct val="90000"/>
              </a:lnSpc>
              <a:spcBef>
                <a:spcPts val="1000"/>
              </a:spcBef>
              <a:spcAft>
                <a:spcPts val="0"/>
              </a:spcAft>
              <a:buFont typeface="Arial" panose="020B0604020202020204" pitchFamily="34" charset="0"/>
              <a:buChar char="•"/>
            </a:pPr>
            <a:endParaRPr sz="2000" dirty="0">
              <a:solidFill>
                <a:schemeClr val="dk1"/>
              </a:solidFill>
              <a:ea typeface="Calibri"/>
              <a:cs typeface="Calibri"/>
              <a:sym typeface="Calibri"/>
            </a:endParaRPr>
          </a:p>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Obesity:</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Associated with global decreased RNFL</a:t>
            </a: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pic>
        <p:nvPicPr>
          <p:cNvPr id="250" name="Google Shape;250;p40"/>
          <p:cNvPicPr preferRelativeResize="0"/>
          <p:nvPr/>
        </p:nvPicPr>
        <p:blipFill>
          <a:blip r:embed="rId3">
            <a:alphaModFix/>
          </a:blip>
          <a:stretch>
            <a:fillRect/>
          </a:stretch>
        </p:blipFill>
        <p:spPr>
          <a:xfrm>
            <a:off x="5910549" y="2112354"/>
            <a:ext cx="3081051" cy="2877593"/>
          </a:xfrm>
          <a:prstGeom prst="rect">
            <a:avLst/>
          </a:prstGeom>
          <a:noFill/>
          <a:ln>
            <a:noFill/>
          </a:ln>
        </p:spPr>
      </p:pic>
      <p:pic>
        <p:nvPicPr>
          <p:cNvPr id="249" name="Google Shape;249;p40"/>
          <p:cNvPicPr preferRelativeResize="0"/>
          <p:nvPr/>
        </p:nvPicPr>
        <p:blipFill>
          <a:blip r:embed="rId4">
            <a:alphaModFix/>
          </a:blip>
          <a:stretch>
            <a:fillRect/>
          </a:stretch>
        </p:blipFill>
        <p:spPr>
          <a:xfrm>
            <a:off x="6654050" y="59300"/>
            <a:ext cx="2470700" cy="2470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Visual Field Pathway</a:t>
            </a:r>
            <a:endParaRPr sz="4400"/>
          </a:p>
        </p:txBody>
      </p:sp>
      <p:sp>
        <p:nvSpPr>
          <p:cNvPr id="69" name="Google Shape;69;p15"/>
          <p:cNvSpPr txBox="1">
            <a:spLocks noGrp="1"/>
          </p:cNvSpPr>
          <p:nvPr>
            <p:ph type="body" idx="1"/>
          </p:nvPr>
        </p:nvSpPr>
        <p:spPr>
          <a:prstGeom prst="rect">
            <a:avLst/>
          </a:prstGeom>
        </p:spPr>
        <p:txBody>
          <a:bodyPr spcFirstLastPara="1" wrap="square" lIns="91425" tIns="91425" rIns="91425" bIns="91425" anchor="t" anchorCtr="0">
            <a:noAutofit/>
          </a:bodyPr>
          <a:lstStyle/>
          <a:p>
            <a:pPr>
              <a:buClrTx/>
              <a:buFont typeface="Arial" panose="020B0604020202020204" pitchFamily="34" charset="0"/>
              <a:buChar char="•"/>
            </a:pPr>
            <a:r>
              <a:rPr lang="en" sz="2000" dirty="0">
                <a:solidFill>
                  <a:schemeClr val="bg1"/>
                </a:solidFill>
              </a:rPr>
              <a:t>The light information collected by the retina is transmitted to the visual cortex of the brain, located in the occipital lobe before being passed on to other areas of the brain for further processing.</a:t>
            </a:r>
            <a:endParaRPr sz="2000" dirty="0">
              <a:solidFill>
                <a:schemeClr val="bg1"/>
              </a:solidFill>
            </a:endParaRPr>
          </a:p>
          <a:p>
            <a:pPr>
              <a:spcBef>
                <a:spcPts val="1000"/>
              </a:spcBef>
              <a:buClrTx/>
              <a:buFont typeface="Arial" panose="020B0604020202020204" pitchFamily="34" charset="0"/>
              <a:buChar char="•"/>
            </a:pPr>
            <a:r>
              <a:rPr lang="en" sz="2000" dirty="0">
                <a:solidFill>
                  <a:schemeClr val="bg1"/>
                </a:solidFill>
              </a:rPr>
              <a:t>The visual field information is transmitted</a:t>
            </a:r>
            <a:endParaRPr sz="2000" dirty="0">
              <a:solidFill>
                <a:schemeClr val="bg1"/>
              </a:solidFill>
            </a:endParaRPr>
          </a:p>
          <a:p>
            <a:pPr indent="0">
              <a:buClrTx/>
              <a:buNone/>
            </a:pPr>
            <a:r>
              <a:rPr lang="en" sz="2000" dirty="0">
                <a:solidFill>
                  <a:schemeClr val="bg1"/>
                </a:solidFill>
              </a:rPr>
              <a:t>such that the right visual field information</a:t>
            </a:r>
            <a:endParaRPr sz="2000" dirty="0">
              <a:solidFill>
                <a:schemeClr val="bg1"/>
              </a:solidFill>
            </a:endParaRPr>
          </a:p>
          <a:p>
            <a:pPr indent="0">
              <a:buClrTx/>
              <a:buNone/>
            </a:pPr>
            <a:r>
              <a:rPr lang="en" sz="2000" dirty="0">
                <a:solidFill>
                  <a:schemeClr val="bg1"/>
                </a:solidFill>
              </a:rPr>
              <a:t>is sent to the left occipital lobe and the left</a:t>
            </a:r>
            <a:endParaRPr sz="2000" dirty="0">
              <a:solidFill>
                <a:schemeClr val="bg1"/>
              </a:solidFill>
            </a:endParaRPr>
          </a:p>
          <a:p>
            <a:pPr indent="0">
              <a:buClrTx/>
              <a:buNone/>
            </a:pPr>
            <a:r>
              <a:rPr lang="en" sz="2000" dirty="0">
                <a:solidFill>
                  <a:schemeClr val="bg1"/>
                </a:solidFill>
              </a:rPr>
              <a:t>visual field is sent to the right occipital lobe.</a:t>
            </a:r>
            <a:endParaRPr sz="2000" dirty="0">
              <a:solidFill>
                <a:schemeClr val="bg1"/>
              </a:solidFill>
            </a:endParaRPr>
          </a:p>
          <a:p>
            <a:pPr marL="914400" indent="-457200">
              <a:buClrTx/>
              <a:buFont typeface="Arial" panose="020B0604020202020204" pitchFamily="34" charset="0"/>
              <a:buChar char="•"/>
            </a:pPr>
            <a:endParaRPr sz="2000" dirty="0">
              <a:solidFill>
                <a:schemeClr val="bg1"/>
              </a:solidFill>
            </a:endParaRPr>
          </a:p>
          <a:p>
            <a:pPr>
              <a:buClrTx/>
              <a:buFont typeface="Arial" panose="020B0604020202020204" pitchFamily="34" charset="0"/>
              <a:buChar char="•"/>
            </a:pPr>
            <a:r>
              <a:rPr lang="en" sz="2000" dirty="0">
                <a:solidFill>
                  <a:schemeClr val="bg1"/>
                </a:solidFill>
              </a:rPr>
              <a:t>This pathway from the retina to the visual</a:t>
            </a:r>
            <a:endParaRPr sz="2000" dirty="0">
              <a:solidFill>
                <a:schemeClr val="bg1"/>
              </a:solidFill>
            </a:endParaRPr>
          </a:p>
          <a:p>
            <a:pPr indent="0">
              <a:buClrTx/>
              <a:buNone/>
            </a:pPr>
            <a:r>
              <a:rPr lang="en" sz="2000" dirty="0">
                <a:solidFill>
                  <a:schemeClr val="bg1"/>
                </a:solidFill>
              </a:rPr>
              <a:t>cortex is composed of two sets of neurons</a:t>
            </a:r>
            <a:endParaRPr sz="2000" dirty="0">
              <a:solidFill>
                <a:schemeClr val="bg1"/>
              </a:solidFill>
            </a:endParaRPr>
          </a:p>
          <a:p>
            <a:pPr indent="0">
              <a:buClrTx/>
              <a:buNone/>
            </a:pPr>
            <a:r>
              <a:rPr lang="en" sz="2000" dirty="0">
                <a:solidFill>
                  <a:schemeClr val="bg1"/>
                </a:solidFill>
              </a:rPr>
              <a:t>that synapse in the lateral geniculate nucleus</a:t>
            </a:r>
            <a:endParaRPr sz="2000" dirty="0">
              <a:solidFill>
                <a:schemeClr val="bg1"/>
              </a:solidFill>
            </a:endParaRPr>
          </a:p>
          <a:p>
            <a:pPr indent="0">
              <a:buClrTx/>
              <a:buNone/>
            </a:pPr>
            <a:r>
              <a:rPr lang="en" sz="2000" dirty="0">
                <a:solidFill>
                  <a:schemeClr val="bg1"/>
                </a:solidFill>
              </a:rPr>
              <a:t>(LGN).</a:t>
            </a:r>
            <a:endParaRPr sz="2000" dirty="0">
              <a:solidFill>
                <a:schemeClr val="bg1"/>
              </a:solidFill>
            </a:endParaRPr>
          </a:p>
          <a:p>
            <a:pPr marL="457200" lvl="0" indent="0" algn="l" rtl="0">
              <a:lnSpc>
                <a:spcPct val="100000"/>
              </a:lnSpc>
              <a:spcBef>
                <a:spcPts val="0"/>
              </a:spcBef>
              <a:spcAft>
                <a:spcPts val="0"/>
              </a:spcAft>
              <a:buNone/>
            </a:pPr>
            <a:endParaRPr dirty="0"/>
          </a:p>
        </p:txBody>
      </p:sp>
      <p:pic>
        <p:nvPicPr>
          <p:cNvPr id="70" name="Google Shape;70;p15"/>
          <p:cNvPicPr preferRelativeResize="0"/>
          <p:nvPr/>
        </p:nvPicPr>
        <p:blipFill>
          <a:blip r:embed="rId3">
            <a:alphaModFix/>
          </a:blip>
          <a:stretch>
            <a:fillRect/>
          </a:stretch>
        </p:blipFill>
        <p:spPr>
          <a:xfrm>
            <a:off x="5569027" y="2245258"/>
            <a:ext cx="3574973" cy="26728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Current Research</a:t>
            </a:r>
            <a:endParaRPr lang="en-US" dirty="0"/>
          </a:p>
        </p:txBody>
      </p:sp>
      <p:sp>
        <p:nvSpPr>
          <p:cNvPr id="3" name="Text Placeholder 2"/>
          <p:cNvSpPr>
            <a:spLocks noGrp="1"/>
          </p:cNvSpPr>
          <p:nvPr>
            <p:ph type="body" idx="1"/>
          </p:nvPr>
        </p:nvSpPr>
        <p:spPr>
          <a:xfrm>
            <a:off x="311700" y="1152475"/>
            <a:ext cx="8520600" cy="3683930"/>
          </a:xfrm>
        </p:spPr>
        <p:txBody>
          <a:bodyPr>
            <a:normAutofit lnSpcReduction="10000"/>
          </a:bodyPr>
          <a:lstStyle/>
          <a:p>
            <a:pPr>
              <a:buClrTx/>
              <a:buFont typeface="Arial" panose="020B0604020202020204" pitchFamily="34" charset="0"/>
              <a:buChar char="•"/>
            </a:pPr>
            <a:r>
              <a:rPr lang="en-US" sz="2000" dirty="0" smtClean="0">
                <a:solidFill>
                  <a:schemeClr val="bg1"/>
                </a:solidFill>
              </a:rPr>
              <a:t>“Our findings indicate that the neurodegeneration continues multi-systemically and neurodegeneration increases simultaneously with the disease. OCT, which is a non-invasive [imaging] method, can be used as an indicator of neurodegeneration in patients with Parkinson’s Disease.</a:t>
            </a:r>
          </a:p>
          <a:p>
            <a:pPr lvl="1">
              <a:spcBef>
                <a:spcPts val="0"/>
              </a:spcBef>
              <a:spcAft>
                <a:spcPts val="600"/>
              </a:spcAft>
              <a:buClrTx/>
              <a:buFont typeface="Arial" panose="020B0604020202020204" pitchFamily="34" charset="0"/>
              <a:buChar char="•"/>
            </a:pPr>
            <a:r>
              <a:rPr lang="en-US" sz="1800" dirty="0">
                <a:solidFill>
                  <a:schemeClr val="bg1"/>
                </a:solidFill>
              </a:rPr>
              <a:t>Assessment of Neurodegeneration by Optical Coherence Tomography and Mini–Mental Test in Parkinson’s Disease. Ann Indian </a:t>
            </a:r>
            <a:r>
              <a:rPr lang="en-US" sz="1800" dirty="0" err="1">
                <a:solidFill>
                  <a:schemeClr val="bg1"/>
                </a:solidFill>
              </a:rPr>
              <a:t>Acad</a:t>
            </a:r>
            <a:r>
              <a:rPr lang="en-US" sz="1800" dirty="0">
                <a:solidFill>
                  <a:schemeClr val="bg1"/>
                </a:solidFill>
              </a:rPr>
              <a:t> Neurol. 2019 Apr-Jun; 22(2): 212–216</a:t>
            </a:r>
            <a:r>
              <a:rPr lang="en-US" sz="1800" dirty="0" smtClean="0">
                <a:solidFill>
                  <a:schemeClr val="bg1"/>
                </a:solidFill>
              </a:rPr>
              <a:t>.</a:t>
            </a:r>
          </a:p>
          <a:p>
            <a:pPr>
              <a:buClrTx/>
              <a:buFont typeface="Arial" panose="020B0604020202020204" pitchFamily="34" charset="0"/>
              <a:buChar char="•"/>
            </a:pPr>
            <a:r>
              <a:rPr lang="en-US" sz="2000" dirty="0" smtClean="0">
                <a:solidFill>
                  <a:schemeClr val="bg1"/>
                </a:solidFill>
              </a:rPr>
              <a:t>“Current research suggests a potential association between retinal findings observed on OCT and cognitive impairment.”</a:t>
            </a:r>
          </a:p>
          <a:p>
            <a:pPr lvl="1">
              <a:spcBef>
                <a:spcPts val="0"/>
              </a:spcBef>
              <a:spcAft>
                <a:spcPts val="600"/>
              </a:spcAft>
              <a:buClrTx/>
              <a:buFont typeface="Arial" panose="020B0604020202020204" pitchFamily="34" charset="0"/>
              <a:buChar char="•"/>
            </a:pPr>
            <a:r>
              <a:rPr lang="en-US" sz="1800" dirty="0">
                <a:solidFill>
                  <a:schemeClr val="bg1"/>
                </a:solidFill>
              </a:rPr>
              <a:t>Application of Optical Coherence Tomography in the Detection and Classification of </a:t>
            </a:r>
            <a:r>
              <a:rPr lang="en-US" sz="1800" dirty="0" smtClean="0">
                <a:solidFill>
                  <a:schemeClr val="bg1"/>
                </a:solidFill>
              </a:rPr>
              <a:t>Cognitive Decline</a:t>
            </a:r>
            <a:r>
              <a:rPr lang="en-US" sz="1800" dirty="0">
                <a:solidFill>
                  <a:schemeClr val="bg1"/>
                </a:solidFill>
              </a:rPr>
              <a:t>. J </a:t>
            </a:r>
            <a:r>
              <a:rPr lang="en-US" sz="1800" dirty="0" err="1">
                <a:solidFill>
                  <a:schemeClr val="bg1"/>
                </a:solidFill>
              </a:rPr>
              <a:t>Curr</a:t>
            </a:r>
            <a:r>
              <a:rPr lang="en-US" sz="1800" dirty="0">
                <a:solidFill>
                  <a:schemeClr val="bg1"/>
                </a:solidFill>
              </a:rPr>
              <a:t> Glaucoma </a:t>
            </a:r>
            <a:r>
              <a:rPr lang="en-US" sz="1800" dirty="0" err="1">
                <a:solidFill>
                  <a:schemeClr val="bg1"/>
                </a:solidFill>
              </a:rPr>
              <a:t>Pract</a:t>
            </a:r>
            <a:r>
              <a:rPr lang="en-US" sz="1800" dirty="0">
                <a:solidFill>
                  <a:schemeClr val="bg1"/>
                </a:solidFill>
              </a:rPr>
              <a:t>. 2018 Jan-Apr; 12(1): 10–18</a:t>
            </a:r>
            <a:r>
              <a:rPr lang="en-US" sz="1800" dirty="0" smtClean="0">
                <a:solidFill>
                  <a:schemeClr val="bg1"/>
                </a:solidFill>
              </a:rPr>
              <a:t>.</a:t>
            </a:r>
          </a:p>
        </p:txBody>
      </p:sp>
    </p:spTree>
    <p:extLst>
      <p:ext uri="{BB962C8B-B14F-4D97-AF65-F5344CB8AC3E}">
        <p14:creationId xmlns:p14="http://schemas.microsoft.com/office/powerpoint/2010/main" val="1385466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Current Research (continued)</a:t>
            </a:r>
            <a:endParaRPr lang="en-US" dirty="0"/>
          </a:p>
        </p:txBody>
      </p:sp>
      <p:sp>
        <p:nvSpPr>
          <p:cNvPr id="3" name="Text Placeholder 2"/>
          <p:cNvSpPr>
            <a:spLocks noGrp="1"/>
          </p:cNvSpPr>
          <p:nvPr>
            <p:ph type="body" idx="1"/>
          </p:nvPr>
        </p:nvSpPr>
        <p:spPr>
          <a:xfrm>
            <a:off x="311700" y="992742"/>
            <a:ext cx="8520600" cy="3991026"/>
          </a:xfrm>
        </p:spPr>
        <p:txBody>
          <a:bodyPr>
            <a:normAutofit fontScale="92500"/>
          </a:bodyPr>
          <a:lstStyle/>
          <a:p>
            <a:pPr>
              <a:buClrTx/>
              <a:buFont typeface="Arial" panose="020B0604020202020204" pitchFamily="34" charset="0"/>
              <a:buChar char="•"/>
            </a:pPr>
            <a:r>
              <a:rPr lang="en-US" sz="2000" dirty="0">
                <a:solidFill>
                  <a:schemeClr val="bg1"/>
                </a:solidFill>
              </a:rPr>
              <a:t>“Structural and functional retinal changes have been suggested as the window to the neurodegenerative diseases. Retinal imaging is a non-invasive, cost-effective and highly promising method to study AD and provides new and additional important insights in AD.”</a:t>
            </a:r>
          </a:p>
          <a:p>
            <a:pPr lvl="1">
              <a:spcBef>
                <a:spcPts val="0"/>
              </a:spcBef>
              <a:spcAft>
                <a:spcPts val="600"/>
              </a:spcAft>
              <a:buClrTx/>
              <a:buFont typeface="Arial" panose="020B0604020202020204" pitchFamily="34" charset="0"/>
              <a:buChar char="•"/>
            </a:pPr>
            <a:r>
              <a:rPr lang="en-US" sz="1800" dirty="0">
                <a:solidFill>
                  <a:schemeClr val="bg1"/>
                </a:solidFill>
              </a:rPr>
              <a:t>Potential Utility of Retinal Imaging for Alzheimer’s Disease: A Review. Front Aging </a:t>
            </a:r>
            <a:r>
              <a:rPr lang="en-US" sz="1800" dirty="0" err="1">
                <a:solidFill>
                  <a:schemeClr val="bg1"/>
                </a:solidFill>
              </a:rPr>
              <a:t>Neurosci</a:t>
            </a:r>
            <a:r>
              <a:rPr lang="en-US" sz="1800" dirty="0">
                <a:solidFill>
                  <a:schemeClr val="bg1"/>
                </a:solidFill>
              </a:rPr>
              <a:t>. 2018; </a:t>
            </a:r>
            <a:r>
              <a:rPr lang="en-US" sz="1800" dirty="0" smtClean="0">
                <a:solidFill>
                  <a:schemeClr val="bg1"/>
                </a:solidFill>
              </a:rPr>
              <a:t>10:188</a:t>
            </a:r>
            <a:r>
              <a:rPr lang="en-US" sz="1800" dirty="0">
                <a:solidFill>
                  <a:schemeClr val="bg1"/>
                </a:solidFill>
              </a:rPr>
              <a:t>.</a:t>
            </a:r>
          </a:p>
          <a:p>
            <a:pPr>
              <a:buClrTx/>
              <a:buFont typeface="Arial" panose="020B0604020202020204" pitchFamily="34" charset="0"/>
              <a:buChar char="•"/>
            </a:pPr>
            <a:r>
              <a:rPr lang="en-US" sz="2000" dirty="0" smtClean="0">
                <a:solidFill>
                  <a:schemeClr val="bg1"/>
                </a:solidFill>
              </a:rPr>
              <a:t>“The early diagnosis of cognitive impairment and the identification of the subset of patients at a higher risk of developing AD is a challenge for healthcare providers, and meeting it will permit us to implement a personalized medicine, which is an essential issue in diabetes care with significant therapeutic implications.”</a:t>
            </a:r>
          </a:p>
          <a:p>
            <a:pPr lvl="1">
              <a:spcBef>
                <a:spcPts val="0"/>
              </a:spcBef>
              <a:spcAft>
                <a:spcPts val="600"/>
              </a:spcAft>
              <a:buClrTx/>
              <a:buFont typeface="Arial" panose="020B0604020202020204" pitchFamily="34" charset="0"/>
              <a:buChar char="•"/>
            </a:pPr>
            <a:r>
              <a:rPr lang="en-US" sz="1800" dirty="0">
                <a:solidFill>
                  <a:schemeClr val="bg1"/>
                </a:solidFill>
              </a:rPr>
              <a:t>Cognitive impairment and dementia: a new emerging complication of type 2 </a:t>
            </a:r>
            <a:r>
              <a:rPr lang="en-US" sz="1800" dirty="0" smtClean="0">
                <a:solidFill>
                  <a:schemeClr val="bg1"/>
                </a:solidFill>
              </a:rPr>
              <a:t>diabetes-The </a:t>
            </a:r>
            <a:r>
              <a:rPr lang="en-US" sz="1800" dirty="0" err="1" smtClean="0">
                <a:solidFill>
                  <a:schemeClr val="bg1"/>
                </a:solidFill>
              </a:rPr>
              <a:t>diabetologist’s</a:t>
            </a:r>
            <a:r>
              <a:rPr lang="en-US" sz="1800" dirty="0" smtClean="0">
                <a:solidFill>
                  <a:schemeClr val="bg1"/>
                </a:solidFill>
              </a:rPr>
              <a:t> </a:t>
            </a:r>
            <a:r>
              <a:rPr lang="en-US" sz="1800" dirty="0">
                <a:solidFill>
                  <a:schemeClr val="bg1"/>
                </a:solidFill>
              </a:rPr>
              <a:t>perspective. </a:t>
            </a:r>
            <a:r>
              <a:rPr lang="en-US" sz="1800" dirty="0" err="1">
                <a:solidFill>
                  <a:schemeClr val="bg1"/>
                </a:solidFill>
              </a:rPr>
              <a:t>Acta</a:t>
            </a:r>
            <a:r>
              <a:rPr lang="en-US" sz="1800" dirty="0">
                <a:solidFill>
                  <a:schemeClr val="bg1"/>
                </a:solidFill>
              </a:rPr>
              <a:t> </a:t>
            </a:r>
            <a:r>
              <a:rPr lang="en-US" sz="1800" dirty="0" err="1">
                <a:solidFill>
                  <a:schemeClr val="bg1"/>
                </a:solidFill>
              </a:rPr>
              <a:t>Diabetol</a:t>
            </a:r>
            <a:r>
              <a:rPr lang="en-US" sz="1800" dirty="0">
                <a:solidFill>
                  <a:schemeClr val="bg1"/>
                </a:solidFill>
              </a:rPr>
              <a:t>. 2017 May;54(5):417-424.</a:t>
            </a:r>
            <a:endParaRPr lang="en-US" sz="1800" dirty="0" smtClean="0">
              <a:solidFill>
                <a:schemeClr val="bg1"/>
              </a:solidFill>
            </a:endParaRPr>
          </a:p>
          <a:p>
            <a:pPr lvl="1">
              <a:buClrTx/>
              <a:buFont typeface="Arial" panose="020B0604020202020204" pitchFamily="34" charset="0"/>
              <a:buChar char="•"/>
            </a:pPr>
            <a:endParaRPr lang="en-US" sz="1800" dirty="0">
              <a:solidFill>
                <a:schemeClr val="bg1"/>
              </a:solidFill>
            </a:endParaRPr>
          </a:p>
        </p:txBody>
      </p:sp>
    </p:spTree>
    <p:extLst>
      <p:ext uri="{BB962C8B-B14F-4D97-AF65-F5344CB8AC3E}">
        <p14:creationId xmlns:p14="http://schemas.microsoft.com/office/powerpoint/2010/main" val="4051477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Current Research</a:t>
            </a:r>
            <a:endParaRPr lang="en-US" dirty="0"/>
          </a:p>
        </p:txBody>
      </p:sp>
      <p:sp>
        <p:nvSpPr>
          <p:cNvPr id="3" name="Text Placeholder 2"/>
          <p:cNvSpPr>
            <a:spLocks noGrp="1"/>
          </p:cNvSpPr>
          <p:nvPr>
            <p:ph type="body" idx="1"/>
          </p:nvPr>
        </p:nvSpPr>
        <p:spPr/>
        <p:txBody>
          <a:bodyPr/>
          <a:lstStyle/>
          <a:p>
            <a:pPr>
              <a:buClrTx/>
              <a:buFont typeface="Arial" panose="020B0604020202020204" pitchFamily="34" charset="0"/>
              <a:buChar char="•"/>
            </a:pPr>
            <a:r>
              <a:rPr lang="en-US" sz="2000" dirty="0">
                <a:solidFill>
                  <a:schemeClr val="bg1"/>
                </a:solidFill>
              </a:rPr>
              <a:t>“Severe obesity is associated with neurodegeneration independently of other components of the metabolic syndrome, what may justify future investigation on the need of monitoring these patients</a:t>
            </a:r>
            <a:r>
              <a:rPr lang="en-US" sz="2000" dirty="0" smtClean="0">
                <a:solidFill>
                  <a:schemeClr val="bg1"/>
                </a:solidFill>
              </a:rPr>
              <a:t>.”</a:t>
            </a:r>
          </a:p>
          <a:p>
            <a:pPr lvl="1">
              <a:spcBef>
                <a:spcPts val="0"/>
              </a:spcBef>
              <a:spcAft>
                <a:spcPts val="600"/>
              </a:spcAft>
              <a:buClrTx/>
              <a:buFont typeface="Arial" panose="020B0604020202020204" pitchFamily="34" charset="0"/>
              <a:buChar char="•"/>
            </a:pPr>
            <a:r>
              <a:rPr lang="en-US" sz="1800" dirty="0">
                <a:solidFill>
                  <a:schemeClr val="bg1"/>
                </a:solidFill>
              </a:rPr>
              <a:t>Retinal Nerve Fiber Layer Thickness Decrease in Obesity as a Marker of </a:t>
            </a:r>
            <a:r>
              <a:rPr lang="en-US" sz="1800" dirty="0" smtClean="0">
                <a:solidFill>
                  <a:schemeClr val="bg1"/>
                </a:solidFill>
              </a:rPr>
              <a:t>Neurodegeneration. </a:t>
            </a:r>
            <a:r>
              <a:rPr lang="en-US" sz="1800" dirty="0" err="1" smtClean="0">
                <a:solidFill>
                  <a:schemeClr val="bg1"/>
                </a:solidFill>
              </a:rPr>
              <a:t>Obes</a:t>
            </a:r>
            <a:r>
              <a:rPr lang="en-US" sz="1800" dirty="0" smtClean="0">
                <a:solidFill>
                  <a:schemeClr val="bg1"/>
                </a:solidFill>
              </a:rPr>
              <a:t> </a:t>
            </a:r>
            <a:r>
              <a:rPr lang="en-US" sz="1800" dirty="0">
                <a:solidFill>
                  <a:schemeClr val="bg1"/>
                </a:solidFill>
              </a:rPr>
              <a:t>Surg. 2019.</a:t>
            </a:r>
          </a:p>
          <a:p>
            <a:endParaRPr lang="en-US" dirty="0"/>
          </a:p>
        </p:txBody>
      </p:sp>
    </p:spTree>
    <p:extLst>
      <p:ext uri="{BB962C8B-B14F-4D97-AF65-F5344CB8AC3E}">
        <p14:creationId xmlns:p14="http://schemas.microsoft.com/office/powerpoint/2010/main" val="591527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Summary  </a:t>
            </a:r>
            <a:endParaRPr/>
          </a:p>
        </p:txBody>
      </p:sp>
      <p:sp>
        <p:nvSpPr>
          <p:cNvPr id="256" name="Google Shape;256;p41"/>
          <p:cNvSpPr txBox="1">
            <a:spLocks noGrp="1"/>
          </p:cNvSpPr>
          <p:nvPr>
            <p:ph type="body" idx="1"/>
          </p:nvPr>
        </p:nvSpPr>
        <p:spPr>
          <a:xfrm>
            <a:off x="210510" y="1152475"/>
            <a:ext cx="8421197" cy="3416400"/>
          </a:xfrm>
          <a:prstGeom prst="rect">
            <a:avLst/>
          </a:prstGeom>
        </p:spPr>
        <p:txBody>
          <a:bodyPr spcFirstLastPara="1" wrap="square" lIns="91425" tIns="91425" rIns="91425" bIns="91425" anchor="t" anchorCtr="0">
            <a:noAutofit/>
          </a:bodyPr>
          <a:lstStyle/>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Neurodegenerative diseases → visual complications</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Retrograde trans-synaptic neurodegeneration</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OCT</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Quick, noninvasive objective measurement </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Early marker</a:t>
            </a:r>
            <a:endParaRPr sz="2000" dirty="0">
              <a:solidFill>
                <a:schemeClr val="dk1"/>
              </a:solidFill>
              <a:ea typeface="Calibri"/>
              <a:cs typeface="Calibri"/>
              <a:sym typeface="Calibri"/>
            </a:endParaRPr>
          </a:p>
          <a:p>
            <a:pPr marL="1371600" lvl="2"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AD: PET and CSF biomarker - high cost and invasive </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Future research on retinal imaging</a:t>
            </a:r>
            <a:endParaRPr sz="2000" dirty="0">
              <a:solidFill>
                <a:schemeClr val="dk1"/>
              </a:solidFill>
              <a:ea typeface="Calibri"/>
              <a:cs typeface="Calibri"/>
              <a:sym typeface="Calibri"/>
            </a:endParaRPr>
          </a:p>
          <a:p>
            <a:pPr marL="914400" lvl="1"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Can not use diagnostically</a:t>
            </a:r>
            <a:endParaRPr sz="2000" dirty="0">
              <a:solidFill>
                <a:schemeClr val="dk1"/>
              </a:solidFill>
              <a:ea typeface="Calibri"/>
              <a:cs typeface="Calibri"/>
              <a:sym typeface="Calibri"/>
            </a:endParaRPr>
          </a:p>
          <a:p>
            <a:pPr marL="457200" lvl="0" indent="-355600" algn="l" rtl="0">
              <a:lnSpc>
                <a:spcPct val="90000"/>
              </a:lnSpc>
              <a:spcBef>
                <a:spcPts val="100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Help patients with other ocular/visual complications that accompany the disease</a:t>
            </a:r>
            <a:endParaRPr sz="2000" dirty="0">
              <a:solidFill>
                <a:schemeClr val="dk1"/>
              </a:solidFill>
              <a:ea typeface="Calibri"/>
              <a:cs typeface="Calibri"/>
              <a:sym typeface="Calibri"/>
            </a:endParaRPr>
          </a:p>
          <a:p>
            <a:pPr marL="457200" lvl="0" indent="-355600" algn="l" rtl="0">
              <a:lnSpc>
                <a:spcPct val="90000"/>
              </a:lnSpc>
              <a:spcBef>
                <a:spcPts val="0"/>
              </a:spcBef>
              <a:spcAft>
                <a:spcPts val="0"/>
              </a:spcAft>
              <a:buClr>
                <a:schemeClr val="dk1"/>
              </a:buClr>
              <a:buSzPts val="2000"/>
              <a:buFont typeface="Arial" panose="020B0604020202020204" pitchFamily="34" charset="0"/>
              <a:buChar char="•"/>
            </a:pPr>
            <a:r>
              <a:rPr lang="en" sz="2000" dirty="0">
                <a:solidFill>
                  <a:schemeClr val="dk1"/>
                </a:solidFill>
                <a:ea typeface="Calibri"/>
                <a:cs typeface="Calibri"/>
                <a:sym typeface="Calibri"/>
              </a:rPr>
              <a:t>Open-access scheduling </a:t>
            </a:r>
            <a:endParaRPr sz="2000" dirty="0">
              <a:solidFill>
                <a:schemeClr val="dk1"/>
              </a:solidFill>
              <a:ea typeface="Calibri"/>
              <a:cs typeface="Calibri"/>
              <a:sym typeface="Calibri"/>
            </a:endParaRPr>
          </a:p>
          <a:p>
            <a:pPr marL="0" lvl="0" indent="0" algn="l" rtl="0">
              <a:spcBef>
                <a:spcPts val="0"/>
              </a:spcBef>
              <a:spcAft>
                <a:spcPts val="1600"/>
              </a:spcAft>
              <a:buNone/>
            </a:pPr>
            <a:endParaRPr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Sources</a:t>
            </a:r>
            <a:endParaRPr/>
          </a:p>
        </p:txBody>
      </p:sp>
      <p:sp>
        <p:nvSpPr>
          <p:cNvPr id="262" name="Google Shape;262;p4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400" u="sng" dirty="0">
                <a:solidFill>
                  <a:schemeClr val="hlink"/>
                </a:solidFill>
                <a:hlinkClick r:id="rId3"/>
              </a:rPr>
              <a:t>https://www.frontiersin.org/articles/10.3389/fnins.2016.00536/full</a:t>
            </a:r>
            <a:endParaRPr sz="3200" dirty="0"/>
          </a:p>
          <a:p>
            <a:pPr marL="457200" lvl="0" indent="-342900" algn="l" rtl="0">
              <a:spcBef>
                <a:spcPts val="0"/>
              </a:spcBef>
              <a:spcAft>
                <a:spcPts val="0"/>
              </a:spcAft>
              <a:buSzPts val="1800"/>
              <a:buChar char="-"/>
            </a:pPr>
            <a:r>
              <a:rPr lang="en" sz="1400" u="sng" dirty="0">
                <a:solidFill>
                  <a:schemeClr val="hlink"/>
                </a:solidFill>
                <a:hlinkClick r:id="rId4"/>
              </a:rPr>
              <a:t>https://eandv.biomedcentral.com/articles/10.1186/s40662-018-0104-3</a:t>
            </a:r>
            <a:endParaRPr sz="3200" dirty="0"/>
          </a:p>
          <a:p>
            <a:pPr marL="457200" lvl="0" indent="-342900" algn="l" rtl="0">
              <a:spcBef>
                <a:spcPts val="0"/>
              </a:spcBef>
              <a:spcAft>
                <a:spcPts val="0"/>
              </a:spcAft>
              <a:buSzPts val="1800"/>
              <a:buChar char="-"/>
            </a:pPr>
            <a:r>
              <a:rPr lang="en" sz="1400" u="sng" dirty="0">
                <a:solidFill>
                  <a:schemeClr val="hlink"/>
                </a:solidFill>
                <a:hlinkClick r:id="rId5"/>
              </a:rPr>
              <a:t>https://journalretinavitreous.biomedcentral.com/articles/10.1186/s40942-017-0062-2</a:t>
            </a:r>
            <a:endParaRPr sz="3200" dirty="0"/>
          </a:p>
          <a:p>
            <a:pPr marL="457200" lvl="0" indent="-342900" algn="l" rtl="0">
              <a:spcBef>
                <a:spcPts val="0"/>
              </a:spcBef>
              <a:spcAft>
                <a:spcPts val="0"/>
              </a:spcAft>
              <a:buSzPts val="1800"/>
              <a:buChar char="-"/>
            </a:pPr>
            <a:r>
              <a:rPr lang="en" sz="1400" u="sng" dirty="0">
                <a:solidFill>
                  <a:schemeClr val="hlink"/>
                </a:solidFill>
                <a:hlinkClick r:id="rId6"/>
              </a:rPr>
              <a:t>https://www.ncbi.nlm.nih.gov/pmc/articles/PMC5981088/</a:t>
            </a:r>
            <a:endParaRPr sz="3200" dirty="0"/>
          </a:p>
          <a:p>
            <a:pPr marL="457200" lvl="0" indent="-342900" algn="l" rtl="0">
              <a:spcBef>
                <a:spcPts val="0"/>
              </a:spcBef>
              <a:spcAft>
                <a:spcPts val="0"/>
              </a:spcAft>
              <a:buSzPts val="1800"/>
              <a:buChar char="-"/>
            </a:pPr>
            <a:r>
              <a:rPr lang="en" sz="1400" u="sng" dirty="0">
                <a:solidFill>
                  <a:schemeClr val="hlink"/>
                </a:solidFill>
                <a:hlinkClick r:id="rId7"/>
              </a:rPr>
              <a:t>https://www.ncbi.nlm.nih.gov/pmc/articles/PMC6024140/</a:t>
            </a:r>
            <a:endParaRPr sz="3200" dirty="0"/>
          </a:p>
          <a:p>
            <a:pPr marL="457200" lvl="0" indent="-342900" algn="l" rtl="0">
              <a:spcBef>
                <a:spcPts val="0"/>
              </a:spcBef>
              <a:spcAft>
                <a:spcPts val="0"/>
              </a:spcAft>
              <a:buSzPts val="1800"/>
              <a:buChar char="-"/>
            </a:pPr>
            <a:r>
              <a:rPr lang="en" sz="1400" u="sng" dirty="0">
                <a:solidFill>
                  <a:schemeClr val="hlink"/>
                </a:solidFill>
                <a:hlinkClick r:id="rId8"/>
              </a:rPr>
              <a:t>https://www.ncbi.nlm.nih.gov/pubmed/30864103</a:t>
            </a:r>
            <a:endParaRPr sz="3200" dirty="0"/>
          </a:p>
          <a:p>
            <a:pPr marL="457200" lvl="0" indent="-342900" algn="l" rtl="0">
              <a:spcBef>
                <a:spcPts val="0"/>
              </a:spcBef>
              <a:spcAft>
                <a:spcPts val="0"/>
              </a:spcAft>
              <a:buSzPts val="1800"/>
              <a:buChar char="-"/>
            </a:pPr>
            <a:r>
              <a:rPr lang="en" sz="1400" u="sng" dirty="0">
                <a:solidFill>
                  <a:schemeClr val="hlink"/>
                </a:solidFill>
                <a:hlinkClick r:id="rId9"/>
              </a:rPr>
              <a:t>https://www.ncbi.nlm.nih.gov/pubmed/28210868</a:t>
            </a:r>
            <a:endParaRPr sz="32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Questions?</a:t>
            </a:r>
            <a:endParaRPr sz="6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1562760" y="195600"/>
            <a:ext cx="6617846" cy="4947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Trans-Synaptic Degeneration</a:t>
            </a:r>
            <a:endParaRPr sz="4400"/>
          </a:p>
        </p:txBody>
      </p:sp>
      <p:sp>
        <p:nvSpPr>
          <p:cNvPr id="81" name="Google Shape;81;p17"/>
          <p:cNvSpPr txBox="1">
            <a:spLocks noGrp="1"/>
          </p:cNvSpPr>
          <p:nvPr>
            <p:ph type="body" idx="1"/>
          </p:nvPr>
        </p:nvSpPr>
        <p:spPr>
          <a:xfrm>
            <a:off x="311700" y="1152475"/>
            <a:ext cx="4087800" cy="3416400"/>
          </a:xfrm>
          <a:prstGeom prst="rect">
            <a:avLst/>
          </a:prstGeom>
        </p:spPr>
        <p:txBody>
          <a:bodyPr spcFirstLastPara="1" wrap="square" lIns="91425" tIns="91425" rIns="91425" bIns="91425" anchor="t" anchorCtr="0">
            <a:noAutofit/>
          </a:bodyPr>
          <a:lstStyle/>
          <a:p>
            <a:pPr marL="514350" indent="-514350">
              <a:buClrTx/>
              <a:buSzPct val="90000"/>
              <a:buFont typeface="Arial" panose="020B0604020202020204" pitchFamily="34" charset="0"/>
              <a:buChar char="•"/>
            </a:pPr>
            <a:r>
              <a:rPr lang="en" sz="2000" dirty="0">
                <a:solidFill>
                  <a:schemeClr val="bg1"/>
                </a:solidFill>
              </a:rPr>
              <a:t>Death of neurons can lead to subsequent death of neurons with which they synapse.</a:t>
            </a:r>
            <a:endParaRPr sz="2000" dirty="0">
              <a:solidFill>
                <a:schemeClr val="bg1"/>
              </a:solidFill>
            </a:endParaRPr>
          </a:p>
          <a:p>
            <a:pPr marL="514350" indent="-514350">
              <a:spcBef>
                <a:spcPts val="1600"/>
              </a:spcBef>
              <a:spcAft>
                <a:spcPts val="1600"/>
              </a:spcAft>
              <a:buClrTx/>
              <a:buSzPct val="90000"/>
              <a:buFont typeface="Arial" panose="020B0604020202020204" pitchFamily="34" charset="0"/>
              <a:buChar char="•"/>
            </a:pPr>
            <a:r>
              <a:rPr lang="en" sz="2000" dirty="0">
                <a:solidFill>
                  <a:schemeClr val="bg1"/>
                </a:solidFill>
              </a:rPr>
              <a:t>This can happen in either direction, either from the retina back to the visual cortex (anterograde) or from the cortex forward to the retina (retrograde).</a:t>
            </a:r>
            <a:endParaRPr sz="2000" dirty="0">
              <a:solidFill>
                <a:schemeClr val="bg1"/>
              </a:solidFill>
            </a:endParaRPr>
          </a:p>
        </p:txBody>
      </p:sp>
      <p:pic>
        <p:nvPicPr>
          <p:cNvPr id="82" name="Google Shape;82;p17"/>
          <p:cNvPicPr preferRelativeResize="0"/>
          <p:nvPr/>
        </p:nvPicPr>
        <p:blipFill rotWithShape="1">
          <a:blip r:embed="rId3">
            <a:alphaModFix/>
          </a:blip>
          <a:srcRect b="2104"/>
          <a:stretch/>
        </p:blipFill>
        <p:spPr>
          <a:xfrm>
            <a:off x="4399525" y="1551800"/>
            <a:ext cx="4523200" cy="3185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Ocular Coherence Tomography</a:t>
            </a:r>
            <a:endParaRPr sz="4400"/>
          </a:p>
        </p:txBody>
      </p:sp>
      <p:sp>
        <p:nvSpPr>
          <p:cNvPr id="88" name="Google Shape;88;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Allows for three dimensional look at the retina and its structure.</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Shown below is an image outlining the various layers of the retina, looking at a slice through the fovea, the anatomical center of the retina.</a:t>
            </a:r>
            <a:endParaRPr sz="2000" dirty="0">
              <a:solidFill>
                <a:srgbClr val="000000"/>
              </a:solidFill>
            </a:endParaRPr>
          </a:p>
        </p:txBody>
      </p:sp>
      <p:pic>
        <p:nvPicPr>
          <p:cNvPr id="5" name="Google Shape;125;p23"/>
          <p:cNvPicPr preferRelativeResize="0"/>
          <p:nvPr/>
        </p:nvPicPr>
        <p:blipFill>
          <a:blip r:embed="rId3">
            <a:alphaModFix/>
          </a:blip>
          <a:stretch>
            <a:fillRect/>
          </a:stretch>
        </p:blipFill>
        <p:spPr>
          <a:xfrm>
            <a:off x="2123599" y="2418209"/>
            <a:ext cx="6684387" cy="243747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4" name="Google Shape;125;p23"/>
          <p:cNvPicPr preferRelativeResize="0"/>
          <p:nvPr/>
        </p:nvPicPr>
        <p:blipFill>
          <a:blip r:embed="rId3">
            <a:alphaModFix/>
          </a:blip>
          <a:stretch>
            <a:fillRect/>
          </a:stretch>
        </p:blipFill>
        <p:spPr>
          <a:xfrm>
            <a:off x="66070" y="1062087"/>
            <a:ext cx="9049652" cy="3195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400"/>
              <a:t>OCT Angiography</a:t>
            </a:r>
            <a:endParaRPr sz="4400"/>
          </a:p>
        </p:txBody>
      </p:sp>
      <p:sp>
        <p:nvSpPr>
          <p:cNvPr id="101" name="Google Shape;101;p20"/>
          <p:cNvSpPr txBox="1">
            <a:spLocks noGrp="1"/>
          </p:cNvSpPr>
          <p:nvPr>
            <p:ph type="body" idx="1"/>
          </p:nvPr>
        </p:nvSpPr>
        <p:spPr>
          <a:xfrm>
            <a:off x="311700" y="1152475"/>
            <a:ext cx="54810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A relatively new imaging modality that allows us to visualize the vascular structure within the retina.</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It allows us to look for areas of focal ischemia within the retina, as well as look for areas of neovascularization that may be due to certain disease processes</a:t>
            </a:r>
            <a:endParaRPr sz="2000" dirty="0">
              <a:solidFill>
                <a:srgbClr val="000000"/>
              </a:solidFill>
            </a:endParaRPr>
          </a:p>
        </p:txBody>
      </p:sp>
      <p:pic>
        <p:nvPicPr>
          <p:cNvPr id="102" name="Google Shape;102;p20"/>
          <p:cNvPicPr preferRelativeResize="0"/>
          <p:nvPr/>
        </p:nvPicPr>
        <p:blipFill>
          <a:blip r:embed="rId3">
            <a:alphaModFix/>
          </a:blip>
          <a:stretch>
            <a:fillRect/>
          </a:stretch>
        </p:blipFill>
        <p:spPr>
          <a:xfrm>
            <a:off x="5756002" y="826027"/>
            <a:ext cx="3228700" cy="322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Retrograde Degeneration Example</a:t>
            </a:r>
            <a:endParaRPr sz="3600"/>
          </a:p>
        </p:txBody>
      </p:sp>
      <p:sp>
        <p:nvSpPr>
          <p:cNvPr id="109" name="Google Shape;109;p21"/>
          <p:cNvSpPr txBox="1">
            <a:spLocks noGrp="1"/>
          </p:cNvSpPr>
          <p:nvPr>
            <p:ph type="body" idx="1"/>
          </p:nvPr>
        </p:nvSpPr>
        <p:spPr>
          <a:xfrm>
            <a:off x="311700" y="1152475"/>
            <a:ext cx="4649700" cy="34164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Post-stroke</a:t>
            </a:r>
            <a:endParaRPr sz="2000" dirty="0">
              <a:solidFill>
                <a:srgbClr val="000000"/>
              </a:solidFill>
            </a:endParaRPr>
          </a:p>
          <a:p>
            <a:pPr marL="457200" lvl="0"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Encephalomalacia (loss of brain tissue)  </a:t>
            </a:r>
            <a:endParaRPr sz="2000" dirty="0">
              <a:solidFill>
                <a:srgbClr val="000000"/>
              </a:solidFill>
            </a:endParaRPr>
          </a:p>
          <a:p>
            <a:pPr marL="914400" lvl="1" indent="-355600" algn="l" rtl="0">
              <a:spcBef>
                <a:spcPts val="0"/>
              </a:spcBef>
              <a:spcAft>
                <a:spcPts val="0"/>
              </a:spcAft>
              <a:buClr>
                <a:srgbClr val="000000"/>
              </a:buClr>
              <a:buSzPts val="2000"/>
              <a:buFont typeface="Arial" panose="020B0604020202020204" pitchFamily="34" charset="0"/>
              <a:buChar char="•"/>
            </a:pPr>
            <a:r>
              <a:rPr lang="en" sz="2000" dirty="0">
                <a:solidFill>
                  <a:srgbClr val="000000"/>
                </a:solidFill>
              </a:rPr>
              <a:t>Right parietal, temporal, and frontal lobe</a:t>
            </a:r>
            <a:endParaRPr sz="2000" dirty="0">
              <a:solidFill>
                <a:srgbClr val="000000"/>
              </a:solidFill>
            </a:endParaRPr>
          </a:p>
        </p:txBody>
      </p:sp>
      <p:pic>
        <p:nvPicPr>
          <p:cNvPr id="108" name="Google Shape;108;p21"/>
          <p:cNvPicPr preferRelativeResize="0"/>
          <p:nvPr/>
        </p:nvPicPr>
        <p:blipFill>
          <a:blip r:embed="rId3">
            <a:alphaModFix/>
          </a:blip>
          <a:stretch>
            <a:fillRect/>
          </a:stretch>
        </p:blipFill>
        <p:spPr>
          <a:xfrm>
            <a:off x="5663379" y="1093929"/>
            <a:ext cx="3168925" cy="3982700"/>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r">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Paper">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Paper</Template>
  <TotalTime>854</TotalTime>
  <Words>1441</Words>
  <Application>Microsoft Office PowerPoint</Application>
  <PresentationFormat>On-screen Show (16:9)</PresentationFormat>
  <Paragraphs>191</Paragraphs>
  <Slides>35</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Constantia</vt:lpstr>
      <vt:lpstr>Roboto</vt:lpstr>
      <vt:lpstr>Wingdings 2</vt:lpstr>
      <vt:lpstr>Calibri</vt:lpstr>
      <vt:lpstr>Paper</vt:lpstr>
      <vt:lpstr>Neurodegenerative Disease and the Eye</vt:lpstr>
      <vt:lpstr>Eye Anatomy Review</vt:lpstr>
      <vt:lpstr>Visual Field Pathway</vt:lpstr>
      <vt:lpstr>PowerPoint Presentation</vt:lpstr>
      <vt:lpstr>Trans-Synaptic Degeneration</vt:lpstr>
      <vt:lpstr>Ocular Coherence Tomography</vt:lpstr>
      <vt:lpstr>PowerPoint Presentation</vt:lpstr>
      <vt:lpstr>OCT Angiography</vt:lpstr>
      <vt:lpstr>Retrograde Degeneration Example</vt:lpstr>
      <vt:lpstr>PowerPoint Presentation</vt:lpstr>
      <vt:lpstr>Visual Field</vt:lpstr>
      <vt:lpstr>Ganglion Cell Analysis</vt:lpstr>
      <vt:lpstr>Parkinson’s</vt:lpstr>
      <vt:lpstr>Parkinson’s Systemic</vt:lpstr>
      <vt:lpstr>Parkinson’s: Visual Symptoms</vt:lpstr>
      <vt:lpstr>Parkinson’s: Ocular Findings</vt:lpstr>
      <vt:lpstr>Parkinson’s: OCT findings</vt:lpstr>
      <vt:lpstr>Alzheimer’s</vt:lpstr>
      <vt:lpstr>Alzheimer’s: Systemic</vt:lpstr>
      <vt:lpstr>Alzheimer’s: Visual Symptoms  </vt:lpstr>
      <vt:lpstr>Alzheimer’s: Ocular findings </vt:lpstr>
      <vt:lpstr>Alzheimer’s: OCT findings </vt:lpstr>
      <vt:lpstr>Alzheimer’s: OCT findings </vt:lpstr>
      <vt:lpstr>Alzheimer’s Disease and Diabetes </vt:lpstr>
      <vt:lpstr>Diabetes</vt:lpstr>
      <vt:lpstr>Diabetes: Systemic  </vt:lpstr>
      <vt:lpstr>Diabetes: Visual Complications  </vt:lpstr>
      <vt:lpstr>Diabetes: Visual Complications </vt:lpstr>
      <vt:lpstr>Diabetes: OCT Findings  </vt:lpstr>
      <vt:lpstr>Current Research</vt:lpstr>
      <vt:lpstr>Current Research (continued)</vt:lpstr>
      <vt:lpstr>Current Research</vt:lpstr>
      <vt:lpstr>Summary  </vt:lpstr>
      <vt:lpstr>Sources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Neurodegenerative Disease and the Eye</dc:title>
  <dc:creator>Charles Johnson</dc:creator>
  <cp:lastModifiedBy>Charles Johnson</cp:lastModifiedBy>
  <cp:revision>8</cp:revision>
  <dcterms:modified xsi:type="dcterms:W3CDTF">2019-05-29T18:18:10Z</dcterms:modified>
</cp:coreProperties>
</file>